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53BB6-7349-40C3-8ECA-BB296A99CCCB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321BF-3FDC-4125-A5F7-175986ECE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08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552B-48AF-43A8-9830-CCE604001D27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D89DA-8203-4298-9D7E-112F74E5D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Bp[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5263"/>
          <a:stretch>
            <a:fillRect/>
          </a:stretch>
        </p:blipFill>
        <p:spPr bwMode="auto">
          <a:xfrm>
            <a:off x="-22860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2286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Bernard MT Condensed" pitchFamily="18" charset="0"/>
              </a:rPr>
              <a:t>Body Paragraph Form </a:t>
            </a:r>
            <a:endParaRPr lang="en-US" sz="3200" b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Bp[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30000"/>
          </a:blip>
          <a:srcRect t="5263"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2286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Bernard MT Condensed" pitchFamily="18" charset="0"/>
              </a:rPr>
              <a:t>Body Paragraph Form </a:t>
            </a:r>
            <a:endParaRPr lang="en-US" sz="3200" b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676400"/>
            <a:ext cx="70866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One reason </a:t>
            </a:r>
            <a:r>
              <a:rPr lang="en-US" b="1" i="1" dirty="0" err="1" smtClean="0"/>
              <a:t>Zuckerberg</a:t>
            </a:r>
            <a:r>
              <a:rPr lang="en-US" b="1" i="1" dirty="0" smtClean="0"/>
              <a:t> deserves to be Person of the Year is because of the major impact that his creation, “</a:t>
            </a:r>
            <a:r>
              <a:rPr lang="en-US" b="1" i="1" dirty="0" err="1" smtClean="0"/>
              <a:t>Facebook</a:t>
            </a:r>
            <a:r>
              <a:rPr lang="en-US" b="1" i="1" dirty="0" smtClean="0"/>
              <a:t>”, has had on lives all over the world.   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276600"/>
            <a:ext cx="73152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 </a:t>
            </a:r>
            <a:r>
              <a:rPr lang="en-US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way to socialize – </a:t>
            </a:r>
            <a:r>
              <a:rPr lang="en-US" sz="2000" b="1" dirty="0" smtClean="0"/>
              <a:t>pros and cons</a:t>
            </a:r>
          </a:p>
          <a:p>
            <a:r>
              <a:rPr lang="en-US" sz="2000" b="1" dirty="0" smtClean="0"/>
              <a:t>	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038600"/>
            <a:ext cx="845820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News / events are announced – reported instantly by non-media </a:t>
            </a:r>
            <a:r>
              <a:rPr lang="en-US" sz="2000" b="1" dirty="0" smtClean="0"/>
              <a:t>–                         </a:t>
            </a:r>
          </a:p>
          <a:p>
            <a:pPr>
              <a:buFontTx/>
              <a:buChar char="-"/>
            </a:pPr>
            <a:r>
              <a:rPr lang="en-US" sz="2000" b="1" dirty="0" smtClean="0"/>
              <a:t>“Connective tissue for nearly a tenth of the planet” Stengel   </a:t>
            </a:r>
          </a:p>
          <a:p>
            <a:pPr>
              <a:buFontTx/>
              <a:buChar char="-"/>
            </a:pPr>
            <a:r>
              <a:rPr lang="en-US" sz="2000" b="1" dirty="0" smtClean="0"/>
              <a:t>“uses technology to bridge continents” like original Person of the year</a:t>
            </a:r>
          </a:p>
          <a:p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334000"/>
            <a:ext cx="73152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-Addiction: </a:t>
            </a:r>
            <a:r>
              <a:rPr lang="en-US" sz="2000" b="1" dirty="0" smtClean="0"/>
              <a:t>“mixture of narcissism and voyeurism” Stengel 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6096000"/>
            <a:ext cx="82296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Zuckerberg’s influence on the world </a:t>
            </a:r>
            <a:r>
              <a:rPr lang="en-US" sz="2000" b="1" i="1" dirty="0" smtClean="0"/>
              <a:t>is strong as is his uniqueness.</a:t>
            </a:r>
            <a:endParaRPr 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Counter Argument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 include! OR Make separate Paragraph</a:t>
            </a:r>
            <a:endParaRPr lang="en-US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5105400" cy="259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Offer the other side 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may say that . . . 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One may argue that . . . 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People may claim . . . 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People may argue that . . .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52800" y="4267200"/>
            <a:ext cx="51054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Then refute it !!!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. 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While that may be the case. .. 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Transition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25078"/>
              </p:ext>
            </p:extLst>
          </p:nvPr>
        </p:nvGraphicFramePr>
        <p:xfrm>
          <a:off x="0" y="609599"/>
          <a:ext cx="9296400" cy="6270903"/>
        </p:xfrm>
        <a:graphic>
          <a:graphicData uri="http://schemas.openxmlformats.org/drawingml/2006/table">
            <a:tbl>
              <a:tblPr/>
              <a:tblGrid>
                <a:gridCol w="2667000"/>
                <a:gridCol w="6629400"/>
              </a:tblGrid>
              <a:tr h="26270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1" dirty="0">
                          <a:effectLst/>
                        </a:rPr>
                        <a:t>To show…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b="1" dirty="0">
                          <a:effectLst/>
                        </a:rPr>
                        <a:t>Words/Expressions to Use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121"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Similarity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also, in the same way, just as, likewise, similarly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5435"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Exception/Contrast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But, however, in spite of, on the one hand, on the other hand, nevertheless, nonetheless, notwithstanding, in contrast, on the contrary, still yet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121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Sequence/Order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First, second, third…, next, then, finally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5435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Time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After, afterward, at last, before, currently, during, earlier, immediately, later, meanwhile, now, recently, simultaneously, subsequently, then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417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Example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For example, for instance, namely, specifically, to illustrate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778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Emphasis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Even, indeed, in fact, of course, truly, without question, clearly,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778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Place/Position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Above, adjacent, below, beyond, here, in front, in back, nearby, there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121">
                <a:tc>
                  <a:txBody>
                    <a:bodyPr/>
                    <a:lstStyle/>
                    <a:p>
                      <a:pPr fontAlgn="base"/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Cause and Effect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Accordingly, consequently, hence, so, therefore, thus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0052"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Additional Support or Evidence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Additionally, again, also, and, as well, besides, equally important, further, furthermore, in addition, moreover, then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5435"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Conclusion/Summary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b="1" dirty="0">
                          <a:effectLst/>
                        </a:rPr>
                        <a:t>Finally, in a word, in brief, briefly, in conclusion, in the end, in the final analysis, on the whole, thus, to conclude, to summarize, in sum, to sum up, in summary</a:t>
                      </a:r>
                    </a:p>
                  </a:txBody>
                  <a:tcPr marL="82742" marR="82742" marT="20685" marB="2068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411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Bernard MT Condensed</vt:lpstr>
      <vt:lpstr>Calibri</vt:lpstr>
      <vt:lpstr>Wingdings</vt:lpstr>
      <vt:lpstr>Office Theme</vt:lpstr>
      <vt:lpstr>Body Bp[</vt:lpstr>
      <vt:lpstr>Body Bp[</vt:lpstr>
      <vt:lpstr>Counter Argument include! OR Make separate Paragraph</vt:lpstr>
      <vt:lpstr>Transition Words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Bp[</dc:title>
  <dc:creator>etortora</dc:creator>
  <cp:lastModifiedBy>Elisa Tortora</cp:lastModifiedBy>
  <cp:revision>21</cp:revision>
  <dcterms:created xsi:type="dcterms:W3CDTF">2013-11-21T19:37:16Z</dcterms:created>
  <dcterms:modified xsi:type="dcterms:W3CDTF">2016-11-10T16:17:22Z</dcterms:modified>
</cp:coreProperties>
</file>