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88A79B-749C-430C-9CD7-A61A4FBA3D06}" type="datetimeFigureOut">
              <a:rPr lang="en-US" smtClean="0"/>
              <a:t>3/24/2017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D27F0-F645-435E-98C8-DCCEA7564911}" type="slidenum">
              <a:rPr lang="en-US" smtClean="0"/>
              <a:t>‹#›</a:t>
            </a:fld>
            <a:endParaRPr lang="en-US"/>
          </a:p>
        </p:txBody>
      </p:sp>
    </p:spTree>
    <p:extLst>
      <p:ext uri="{BB962C8B-B14F-4D97-AF65-F5344CB8AC3E}">
        <p14:creationId xmlns:p14="http://schemas.microsoft.com/office/powerpoint/2010/main" val="193677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E32F7A0-AF9A-4B25-8CBE-8762DE868C9B}" type="slidenum">
              <a:rPr lang="en-US" altLang="en-US" sz="1200">
                <a:solidFill>
                  <a:srgbClr val="000000"/>
                </a:solidFill>
              </a:rPr>
              <a:pPr eaLnBrk="1" hangingPunct="1"/>
              <a:t>2</a:t>
            </a:fld>
            <a:endParaRPr lang="en-US" altLang="en-US" sz="1200">
              <a:solidFill>
                <a:srgbClr val="000000"/>
              </a:solidFill>
            </a:endParaRPr>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7891"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403323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9A1B78B-B22B-4CE1-9067-24E9B04CAB43}" type="slidenum">
              <a:rPr lang="en-US" altLang="en-US" sz="1200">
                <a:solidFill>
                  <a:srgbClr val="000000"/>
                </a:solidFill>
              </a:rPr>
              <a:pPr eaLnBrk="1" hangingPunct="1"/>
              <a:t>3</a:t>
            </a:fld>
            <a:endParaRPr lang="en-US" altLang="en-US" sz="1200">
              <a:solidFill>
                <a:srgbClr val="000000"/>
              </a:solidFill>
            </a:endParaRPr>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8915"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65171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C42D520-B42C-4DF1-A714-B471E1EF150C}" type="slidenum">
              <a:rPr lang="en-US" altLang="en-US" sz="1200">
                <a:solidFill>
                  <a:srgbClr val="000000"/>
                </a:solidFill>
              </a:rPr>
              <a:pPr eaLnBrk="1" hangingPunct="1"/>
              <a:t>4</a:t>
            </a:fld>
            <a:endParaRPr lang="en-US" altLang="en-US" sz="1200">
              <a:solidFill>
                <a:srgbClr val="000000"/>
              </a:solidFill>
            </a:endParaRPr>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993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104301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0157446-49BB-465D-A513-974E2B32DAF5}" type="slidenum">
              <a:rPr lang="en-US" altLang="en-US" sz="1200">
                <a:solidFill>
                  <a:srgbClr val="000000"/>
                </a:solidFill>
              </a:rPr>
              <a:pPr eaLnBrk="1" hangingPunct="1"/>
              <a:t>5</a:t>
            </a:fld>
            <a:endParaRPr lang="en-US" altLang="en-US" sz="1200">
              <a:solidFill>
                <a:srgbClr val="000000"/>
              </a:solidFill>
            </a:endParaRPr>
          </a:p>
        </p:txBody>
      </p:sp>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6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1901471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1D80211-06C9-404E-B4B1-C93A5A85BAAC}" type="slidenum">
              <a:rPr lang="en-US" altLang="en-US" sz="1200">
                <a:solidFill>
                  <a:srgbClr val="000000"/>
                </a:solidFill>
              </a:rPr>
              <a:pPr eaLnBrk="1" hangingPunct="1"/>
              <a:t>6</a:t>
            </a:fld>
            <a:endParaRPr lang="en-US" altLang="en-US" sz="1200">
              <a:solidFill>
                <a:srgbClr val="000000"/>
              </a:solidFill>
            </a:endParaRPr>
          </a:p>
        </p:txBody>
      </p:sp>
      <p:sp>
        <p:nvSpPr>
          <p:cNvPr id="6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9635"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538925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D6D36A4-74BC-4CFB-B279-621F8DCD33CA}" type="slidenum">
              <a:rPr lang="en-US" altLang="en-US" sz="1200">
                <a:solidFill>
                  <a:srgbClr val="000000"/>
                </a:solidFill>
              </a:rPr>
              <a:pPr eaLnBrk="1" hangingPunct="1"/>
              <a:t>7</a:t>
            </a:fld>
            <a:endParaRPr lang="en-US" altLang="en-US" sz="1200">
              <a:solidFill>
                <a:srgbClr val="000000"/>
              </a:solidFill>
            </a:endParaRPr>
          </a:p>
        </p:txBody>
      </p:sp>
      <p:sp>
        <p:nvSpPr>
          <p:cNvPr id="7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065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1074281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36D94-8386-41CD-80B1-D84E7F1FEC9F}"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59412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36D94-8386-41CD-80B1-D84E7F1FEC9F}"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8547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36D94-8386-41CD-80B1-D84E7F1FEC9F}"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3038551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07B39AE-7981-431D-AF87-D26977E2BC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22258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B0FB0D-FA5D-41BB-AEFA-DA9EBC001D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68943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E768B75-181B-4AE4-8544-96CD300B522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967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E537712-EAE4-4383-9D06-050258928C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00516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DB15A092-B767-43E5-BA07-FC78315097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140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69EFED1-AE84-4A59-8F2E-EB6910C37A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12832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364EDDEA-F50B-43C1-855F-6B2DBEE484A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8427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9150A24-E2ED-4640-ABB7-0A013CA696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4639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36D94-8386-41CD-80B1-D84E7F1FEC9F}"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3067678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293CF04-2166-4655-9369-CFD7FA48AA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87165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7507BDE-8278-471E-9EEE-A7971FC415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4918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FA9D9B3-C88D-4FD5-B253-522C558AC0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5630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6E0DA0A-FA92-4441-8026-3C5FD5A247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0827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36D94-8386-41CD-80B1-D84E7F1FEC9F}"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72915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36D94-8386-41CD-80B1-D84E7F1FEC9F}"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179484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36D94-8386-41CD-80B1-D84E7F1FEC9F}" type="datetimeFigureOut">
              <a:rPr lang="en-US" smtClean="0"/>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366294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36D94-8386-41CD-80B1-D84E7F1FEC9F}" type="datetimeFigureOut">
              <a:rPr lang="en-US" smtClean="0"/>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425182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36D94-8386-41CD-80B1-D84E7F1FEC9F}" type="datetimeFigureOut">
              <a:rPr lang="en-US" smtClean="0"/>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73915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36D94-8386-41CD-80B1-D84E7F1FEC9F}"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411764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36D94-8386-41CD-80B1-D84E7F1FEC9F}"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6D547-06B2-401C-BE90-61594ECCC11F}" type="slidenum">
              <a:rPr lang="en-US" smtClean="0"/>
              <a:t>‹#›</a:t>
            </a:fld>
            <a:endParaRPr lang="en-US"/>
          </a:p>
        </p:txBody>
      </p:sp>
    </p:spTree>
    <p:extLst>
      <p:ext uri="{BB962C8B-B14F-4D97-AF65-F5344CB8AC3E}">
        <p14:creationId xmlns:p14="http://schemas.microsoft.com/office/powerpoint/2010/main" val="106327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36D94-8386-41CD-80B1-D84E7F1FEC9F}" type="datetimeFigureOut">
              <a:rPr lang="en-US" smtClean="0"/>
              <a:t>3/24/2017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6D547-06B2-401C-BE90-61594ECCC11F}" type="slidenum">
              <a:rPr lang="en-US" smtClean="0"/>
              <a:t>‹#›</a:t>
            </a:fld>
            <a:endParaRPr lang="en-US"/>
          </a:p>
        </p:txBody>
      </p:sp>
    </p:spTree>
    <p:extLst>
      <p:ext uri="{BB962C8B-B14F-4D97-AF65-F5344CB8AC3E}">
        <p14:creationId xmlns:p14="http://schemas.microsoft.com/office/powerpoint/2010/main" val="3679866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712FC27-C61B-4A1C-8D70-632262D8E797}"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38480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oGrcdq2viZg"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bF1QzjmeYpY"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 more in depth analysis of Rhyme, Rhythm and Meter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8140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895600" y="3276601"/>
            <a:ext cx="1905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endParaRPr lang="en-US">
              <a:solidFill>
                <a:srgbClr val="000000"/>
              </a:solidFill>
            </a:endParaRPr>
          </a:p>
        </p:txBody>
      </p:sp>
      <p:sp>
        <p:nvSpPr>
          <p:cNvPr id="18434" name="WordArt 5"/>
          <p:cNvSpPr>
            <a:spLocks noChangeArrowheads="1" noChangeShapeType="1" noTextEdit="1"/>
          </p:cNvSpPr>
          <p:nvPr/>
        </p:nvSpPr>
        <p:spPr bwMode="auto">
          <a:xfrm>
            <a:off x="1981200" y="533400"/>
            <a:ext cx="3200400" cy="11430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pPr algn="ctr" fontAlgn="base">
              <a:spcBef>
                <a:spcPct val="0"/>
              </a:spcBef>
              <a:spcAft>
                <a:spcPct val="0"/>
              </a:spcAft>
            </a:pP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RHYME</a:t>
            </a:r>
          </a:p>
        </p:txBody>
      </p:sp>
      <p:sp>
        <p:nvSpPr>
          <p:cNvPr id="14342" name="Text Box 6"/>
          <p:cNvSpPr txBox="1">
            <a:spLocks noChangeArrowheads="1"/>
          </p:cNvSpPr>
          <p:nvPr/>
        </p:nvSpPr>
        <p:spPr bwMode="auto">
          <a:xfrm>
            <a:off x="5638800" y="838200"/>
            <a:ext cx="5029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FFFF"/>
                </a:solidFill>
                <a:latin typeface="Apple Butter" charset="0"/>
              </a:rPr>
              <a:t>The repetition of sounds</a:t>
            </a:r>
          </a:p>
        </p:txBody>
      </p:sp>
      <p:sp>
        <p:nvSpPr>
          <p:cNvPr id="14343" name="Text Box 7"/>
          <p:cNvSpPr txBox="1">
            <a:spLocks noChangeArrowheads="1"/>
          </p:cNvSpPr>
          <p:nvPr/>
        </p:nvSpPr>
        <p:spPr bwMode="auto">
          <a:xfrm>
            <a:off x="3124200" y="1752600"/>
            <a:ext cx="7239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99CC00"/>
                </a:solidFill>
              </a:rPr>
              <a:t>Example:  hat, cat, brat, fat, mat, sat</a:t>
            </a:r>
          </a:p>
        </p:txBody>
      </p:sp>
      <p:grpSp>
        <p:nvGrpSpPr>
          <p:cNvPr id="14347" name="Group 11"/>
          <p:cNvGrpSpPr>
            <a:grpSpLocks/>
          </p:cNvGrpSpPr>
          <p:nvPr/>
        </p:nvGrpSpPr>
        <p:grpSpPr bwMode="auto">
          <a:xfrm>
            <a:off x="3124200" y="2590800"/>
            <a:ext cx="5791200" cy="3124200"/>
            <a:chOff x="960" y="2064"/>
            <a:chExt cx="3648" cy="2160"/>
          </a:xfrm>
        </p:grpSpPr>
        <p:sp>
          <p:nvSpPr>
            <p:cNvPr id="14345" name="Rectangle 9"/>
            <p:cNvSpPr>
              <a:spLocks noChangeArrowheads="1"/>
            </p:cNvSpPr>
            <p:nvPr/>
          </p:nvSpPr>
          <p:spPr bwMode="auto">
            <a:xfrm>
              <a:off x="960" y="2064"/>
              <a:ext cx="3648" cy="216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sp>
          <p:nvSpPr>
            <p:cNvPr id="14346" name="Text Box 10"/>
            <p:cNvSpPr txBox="1">
              <a:spLocks noChangeArrowheads="1"/>
            </p:cNvSpPr>
            <p:nvPr/>
          </p:nvSpPr>
          <p:spPr bwMode="auto">
            <a:xfrm>
              <a:off x="1056" y="2112"/>
              <a:ext cx="3456" cy="19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defRPr/>
              </a:pPr>
              <a:r>
                <a:rPr lang="en-US">
                  <a:solidFill>
                    <a:srgbClr val="000000"/>
                  </a:solidFill>
                </a:rPr>
                <a:t>My Beard</a:t>
              </a:r>
            </a:p>
            <a:p>
              <a:pPr algn="ctr" fontAlgn="base">
                <a:spcBef>
                  <a:spcPct val="50000"/>
                </a:spcBef>
                <a:spcAft>
                  <a:spcPct val="0"/>
                </a:spcAft>
                <a:defRPr/>
              </a:pPr>
              <a:r>
                <a:rPr lang="en-US" b="1">
                  <a:solidFill>
                    <a:srgbClr val="000000"/>
                  </a:solidFill>
                </a:rPr>
                <a:t>by Shel Silverstein</a:t>
              </a:r>
            </a:p>
            <a:p>
              <a:pPr fontAlgn="base">
                <a:spcBef>
                  <a:spcPct val="50000"/>
                </a:spcBef>
                <a:spcAft>
                  <a:spcPct val="0"/>
                </a:spcAft>
                <a:defRPr/>
              </a:pPr>
              <a:r>
                <a:rPr lang="en-US">
                  <a:solidFill>
                    <a:srgbClr val="000000"/>
                  </a:solidFill>
                </a:rPr>
                <a:t>My beard </a:t>
              </a:r>
              <a:r>
                <a:rPr lang="en-US" u="sng">
                  <a:solidFill>
                    <a:srgbClr val="009999"/>
                  </a:solidFill>
                </a:rPr>
                <a:t>grows</a:t>
              </a:r>
              <a:r>
                <a:rPr lang="en-US">
                  <a:solidFill>
                    <a:srgbClr val="000000"/>
                  </a:solidFill>
                </a:rPr>
                <a:t> to my </a:t>
              </a:r>
              <a:r>
                <a:rPr lang="en-US" u="sng">
                  <a:solidFill>
                    <a:srgbClr val="009999"/>
                  </a:solidFill>
                </a:rPr>
                <a:t>toes</a:t>
              </a:r>
              <a:r>
                <a:rPr lang="en-US">
                  <a:solidFill>
                    <a:srgbClr val="000000"/>
                  </a:solidFill>
                </a:rPr>
                <a:t>,</a:t>
              </a:r>
            </a:p>
            <a:p>
              <a:pPr fontAlgn="base">
                <a:spcBef>
                  <a:spcPct val="50000"/>
                </a:spcBef>
                <a:spcAft>
                  <a:spcPct val="0"/>
                </a:spcAft>
                <a:defRPr/>
              </a:pPr>
              <a:r>
                <a:rPr lang="en-US">
                  <a:solidFill>
                    <a:srgbClr val="000000"/>
                  </a:solidFill>
                </a:rPr>
                <a:t>I never wears no </a:t>
              </a:r>
              <a:r>
                <a:rPr lang="en-US" u="sng">
                  <a:solidFill>
                    <a:srgbClr val="009999"/>
                  </a:solidFill>
                </a:rPr>
                <a:t>clothes</a:t>
              </a:r>
              <a:r>
                <a:rPr lang="en-US">
                  <a:solidFill>
                    <a:srgbClr val="000000"/>
                  </a:solidFill>
                </a:rPr>
                <a:t>,</a:t>
              </a:r>
            </a:p>
            <a:p>
              <a:pPr fontAlgn="base">
                <a:spcBef>
                  <a:spcPct val="50000"/>
                </a:spcBef>
                <a:spcAft>
                  <a:spcPct val="0"/>
                </a:spcAft>
                <a:defRPr/>
              </a:pPr>
              <a:r>
                <a:rPr lang="en-US">
                  <a:solidFill>
                    <a:srgbClr val="000000"/>
                  </a:solidFill>
                </a:rPr>
                <a:t>I wraps my </a:t>
              </a:r>
              <a:r>
                <a:rPr lang="en-US" u="sng">
                  <a:solidFill>
                    <a:srgbClr val="99CC00"/>
                  </a:solidFill>
                </a:rPr>
                <a:t>hair</a:t>
              </a:r>
              <a:r>
                <a:rPr lang="en-US">
                  <a:solidFill>
                    <a:srgbClr val="000000"/>
                  </a:solidFill>
                </a:rPr>
                <a:t> </a:t>
              </a:r>
            </a:p>
            <a:p>
              <a:pPr fontAlgn="base">
                <a:spcBef>
                  <a:spcPct val="50000"/>
                </a:spcBef>
                <a:spcAft>
                  <a:spcPct val="0"/>
                </a:spcAft>
                <a:defRPr/>
              </a:pPr>
              <a:r>
                <a:rPr lang="en-US">
                  <a:solidFill>
                    <a:srgbClr val="000000"/>
                  </a:solidFill>
                </a:rPr>
                <a:t>Around my </a:t>
              </a:r>
              <a:r>
                <a:rPr lang="en-US" u="sng">
                  <a:solidFill>
                    <a:srgbClr val="99CC00"/>
                  </a:solidFill>
                </a:rPr>
                <a:t>bare</a:t>
              </a:r>
              <a:r>
                <a:rPr lang="en-US">
                  <a:solidFill>
                    <a:srgbClr val="000000"/>
                  </a:solidFill>
                </a:rPr>
                <a:t>,</a:t>
              </a:r>
            </a:p>
            <a:p>
              <a:pPr fontAlgn="base">
                <a:spcBef>
                  <a:spcPct val="50000"/>
                </a:spcBef>
                <a:spcAft>
                  <a:spcPct val="0"/>
                </a:spcAft>
                <a:defRPr/>
              </a:pPr>
              <a:r>
                <a:rPr lang="en-US">
                  <a:solidFill>
                    <a:srgbClr val="000000"/>
                  </a:solidFill>
                </a:rPr>
                <a:t>And down the road I </a:t>
              </a:r>
              <a:r>
                <a:rPr lang="en-US" u="sng">
                  <a:solidFill>
                    <a:srgbClr val="009999"/>
                  </a:solidFill>
                </a:rPr>
                <a:t>goes</a:t>
              </a:r>
              <a:r>
                <a:rPr lang="en-US">
                  <a:solidFill>
                    <a:srgbClr val="000000"/>
                  </a:solidFill>
                </a:rPr>
                <a:t>.</a:t>
              </a:r>
            </a:p>
          </p:txBody>
        </p:sp>
      </p:grpSp>
      <p:sp>
        <p:nvSpPr>
          <p:cNvPr id="14348" name="Text Box 12"/>
          <p:cNvSpPr txBox="1">
            <a:spLocks noChangeArrowheads="1"/>
          </p:cNvSpPr>
          <p:nvPr/>
        </p:nvSpPr>
        <p:spPr bwMode="auto">
          <a:xfrm>
            <a:off x="2346325" y="5903913"/>
            <a:ext cx="77089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defRPr/>
            </a:pPr>
            <a:r>
              <a:rPr lang="en-US">
                <a:solidFill>
                  <a:srgbClr val="FFFFFF"/>
                </a:solidFill>
              </a:rPr>
              <a:t>Here is another example:  </a:t>
            </a:r>
            <a:r>
              <a:rPr lang="en-US">
                <a:solidFill>
                  <a:srgbClr val="FFFFFF"/>
                </a:solidFill>
                <a:hlinkClick r:id="rId3"/>
              </a:rPr>
              <a:t>http://www.youtube.com/watch?v=oGrcdq2viZg</a:t>
            </a:r>
            <a:r>
              <a:rPr lang="en-US">
                <a:solidFill>
                  <a:srgbClr val="FFFFFF"/>
                </a:solidFill>
              </a:rPr>
              <a:t> </a:t>
            </a:r>
          </a:p>
        </p:txBody>
      </p:sp>
    </p:spTree>
    <p:extLst>
      <p:ext uri="{BB962C8B-B14F-4D97-AF65-F5344CB8AC3E}">
        <p14:creationId xmlns:p14="http://schemas.microsoft.com/office/powerpoint/2010/main" val="3653223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4343"/>
                                        </p:tgtEl>
                                        <p:attrNameLst>
                                          <p:attrName>style.visibility</p:attrName>
                                        </p:attrNameLst>
                                      </p:cBhvr>
                                      <p:to>
                                        <p:strVal val="visible"/>
                                      </p:to>
                                    </p:set>
                                    <p:animEffect transition="in" filter="dissolve">
                                      <p:cBhvr>
                                        <p:cTn id="11" dur="500"/>
                                        <p:tgtEl>
                                          <p:spTgt spid="143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14347"/>
                                        </p:tgtEl>
                                        <p:attrNameLst>
                                          <p:attrName>style.visibility</p:attrName>
                                        </p:attrNameLst>
                                      </p:cBhvr>
                                      <p:to>
                                        <p:strVal val="visible"/>
                                      </p:to>
                                    </p:set>
                                    <p:animEffect transition="in" filter="dissolve">
                                      <p:cBhvr>
                                        <p:cTn id="16"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1981200" y="457200"/>
            <a:ext cx="3124200" cy="11430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pPr algn="ctr" fontAlgn="base">
              <a:spcBef>
                <a:spcPct val="0"/>
              </a:spcBef>
              <a:spcAft>
                <a:spcPct val="0"/>
              </a:spcAft>
            </a:pP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RHYTHM</a:t>
            </a:r>
          </a:p>
        </p:txBody>
      </p:sp>
      <p:sp>
        <p:nvSpPr>
          <p:cNvPr id="15365" name="Text Box 5"/>
          <p:cNvSpPr txBox="1">
            <a:spLocks noChangeArrowheads="1"/>
          </p:cNvSpPr>
          <p:nvPr/>
        </p:nvSpPr>
        <p:spPr bwMode="auto">
          <a:xfrm>
            <a:off x="4800600" y="1371600"/>
            <a:ext cx="5029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FFFF"/>
                </a:solidFill>
                <a:latin typeface="Apple Butter" charset="0"/>
              </a:rPr>
              <a:t>The beat</a:t>
            </a:r>
          </a:p>
        </p:txBody>
      </p:sp>
      <p:sp>
        <p:nvSpPr>
          <p:cNvPr id="15366" name="Text Box 6"/>
          <p:cNvSpPr txBox="1">
            <a:spLocks noChangeArrowheads="1"/>
          </p:cNvSpPr>
          <p:nvPr/>
        </p:nvSpPr>
        <p:spPr bwMode="auto">
          <a:xfrm>
            <a:off x="2133600" y="2286001"/>
            <a:ext cx="79248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50000"/>
              </a:spcBef>
              <a:spcAft>
                <a:spcPct val="0"/>
              </a:spcAft>
            </a:pPr>
            <a:r>
              <a:rPr lang="en-US" altLang="en-US">
                <a:solidFill>
                  <a:srgbClr val="99CC00"/>
                </a:solidFill>
                <a:latin typeface="Ghostwriter" pitchFamily="2" charset="0"/>
              </a:rPr>
              <a:t>When reading a poem out loud, you may notice a sort of </a:t>
            </a:r>
            <a:r>
              <a:rPr lang="ja-JP" altLang="en-US">
                <a:solidFill>
                  <a:srgbClr val="99CC00"/>
                </a:solidFill>
              </a:rPr>
              <a:t>“</a:t>
            </a:r>
            <a:r>
              <a:rPr lang="en-US" altLang="ja-JP">
                <a:solidFill>
                  <a:srgbClr val="99CC00"/>
                </a:solidFill>
                <a:latin typeface="Ghostwriter" pitchFamily="2" charset="0"/>
              </a:rPr>
              <a:t>sing-song</a:t>
            </a:r>
            <a:r>
              <a:rPr lang="ja-JP" altLang="en-US">
                <a:solidFill>
                  <a:srgbClr val="99CC00"/>
                </a:solidFill>
              </a:rPr>
              <a:t>”</a:t>
            </a:r>
            <a:r>
              <a:rPr lang="en-US" altLang="ja-JP">
                <a:solidFill>
                  <a:srgbClr val="99CC00"/>
                </a:solidFill>
                <a:latin typeface="Ghostwriter" pitchFamily="2" charset="0"/>
              </a:rPr>
              <a:t> quality to it, just like in nursery rhymes.  This is accomplished by the use of rhythm.  Rhythm is broken into seven types.</a:t>
            </a:r>
            <a:endParaRPr lang="en-US" altLang="en-US">
              <a:solidFill>
                <a:srgbClr val="99CC00"/>
              </a:solidFill>
              <a:latin typeface="Ghostwriter" pitchFamily="2" charset="0"/>
            </a:endParaRPr>
          </a:p>
        </p:txBody>
      </p:sp>
      <p:sp>
        <p:nvSpPr>
          <p:cNvPr id="15367" name="Text Box 7"/>
          <p:cNvSpPr txBox="1">
            <a:spLocks noChangeArrowheads="1"/>
          </p:cNvSpPr>
          <p:nvPr/>
        </p:nvSpPr>
        <p:spPr bwMode="auto">
          <a:xfrm>
            <a:off x="2667000" y="4114800"/>
            <a:ext cx="20574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buFontTx/>
              <a:buChar char="•"/>
              <a:defRPr/>
            </a:pPr>
            <a:r>
              <a:rPr lang="en-US" sz="2400">
                <a:solidFill>
                  <a:srgbClr val="FFFFFF"/>
                </a:solidFill>
              </a:rPr>
              <a:t>Iambic</a:t>
            </a:r>
          </a:p>
          <a:p>
            <a:pPr fontAlgn="base">
              <a:spcBef>
                <a:spcPct val="50000"/>
              </a:spcBef>
              <a:spcAft>
                <a:spcPct val="0"/>
              </a:spcAft>
              <a:buFontTx/>
              <a:buChar char="•"/>
              <a:defRPr/>
            </a:pPr>
            <a:r>
              <a:rPr lang="en-US" sz="2400">
                <a:solidFill>
                  <a:srgbClr val="FFFFFF"/>
                </a:solidFill>
              </a:rPr>
              <a:t>Anapestic</a:t>
            </a:r>
          </a:p>
          <a:p>
            <a:pPr fontAlgn="base">
              <a:spcBef>
                <a:spcPct val="50000"/>
              </a:spcBef>
              <a:spcAft>
                <a:spcPct val="0"/>
              </a:spcAft>
              <a:buFontTx/>
              <a:buChar char="•"/>
              <a:defRPr/>
            </a:pPr>
            <a:r>
              <a:rPr lang="en-US" sz="2400">
                <a:solidFill>
                  <a:srgbClr val="FFFFFF"/>
                </a:solidFill>
              </a:rPr>
              <a:t>Trochaic</a:t>
            </a:r>
          </a:p>
          <a:p>
            <a:pPr fontAlgn="base">
              <a:spcBef>
                <a:spcPct val="50000"/>
              </a:spcBef>
              <a:spcAft>
                <a:spcPct val="0"/>
              </a:spcAft>
              <a:buFontTx/>
              <a:buChar char="•"/>
              <a:defRPr/>
            </a:pPr>
            <a:r>
              <a:rPr lang="en-US" sz="2400">
                <a:solidFill>
                  <a:srgbClr val="FFFFFF"/>
                </a:solidFill>
              </a:rPr>
              <a:t>Dactylic</a:t>
            </a:r>
          </a:p>
        </p:txBody>
      </p:sp>
      <p:sp>
        <p:nvSpPr>
          <p:cNvPr id="15368" name="Text Box 8"/>
          <p:cNvSpPr txBox="1">
            <a:spLocks noChangeArrowheads="1"/>
          </p:cNvSpPr>
          <p:nvPr/>
        </p:nvSpPr>
        <p:spPr bwMode="auto">
          <a:xfrm>
            <a:off x="6324600" y="4114800"/>
            <a:ext cx="22098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buFontTx/>
              <a:buChar char="•"/>
              <a:defRPr/>
            </a:pPr>
            <a:r>
              <a:rPr lang="en-US" sz="2400">
                <a:solidFill>
                  <a:srgbClr val="FFFFFF"/>
                </a:solidFill>
              </a:rPr>
              <a:t>Monosyllabic</a:t>
            </a:r>
          </a:p>
          <a:p>
            <a:pPr fontAlgn="base">
              <a:spcBef>
                <a:spcPct val="50000"/>
              </a:spcBef>
              <a:spcAft>
                <a:spcPct val="0"/>
              </a:spcAft>
              <a:buFontTx/>
              <a:buChar char="•"/>
              <a:defRPr/>
            </a:pPr>
            <a:r>
              <a:rPr lang="en-US" sz="2400">
                <a:solidFill>
                  <a:srgbClr val="FFFFFF"/>
                </a:solidFill>
              </a:rPr>
              <a:t>Spondaic</a:t>
            </a:r>
          </a:p>
          <a:p>
            <a:pPr fontAlgn="base">
              <a:spcBef>
                <a:spcPct val="50000"/>
              </a:spcBef>
              <a:spcAft>
                <a:spcPct val="0"/>
              </a:spcAft>
              <a:buFontTx/>
              <a:buChar char="•"/>
              <a:defRPr/>
            </a:pPr>
            <a:r>
              <a:rPr lang="en-US" sz="2400">
                <a:solidFill>
                  <a:srgbClr val="FFFFFF"/>
                </a:solidFill>
              </a:rPr>
              <a:t>Accentual</a:t>
            </a:r>
          </a:p>
        </p:txBody>
      </p:sp>
      <p:sp>
        <p:nvSpPr>
          <p:cNvPr id="15369" name="AutoShape 9"/>
          <p:cNvSpPr>
            <a:spLocks/>
          </p:cNvSpPr>
          <p:nvPr/>
        </p:nvSpPr>
        <p:spPr bwMode="auto">
          <a:xfrm>
            <a:off x="9067800" y="5524500"/>
            <a:ext cx="1219200" cy="647700"/>
          </a:xfrm>
          <a:prstGeom prst="borderCallout1">
            <a:avLst>
              <a:gd name="adj1" fmla="val 17648"/>
              <a:gd name="adj2" fmla="val -6250"/>
              <a:gd name="adj3" fmla="val -75491"/>
              <a:gd name="adj4" fmla="val -58593"/>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fontAlgn="base">
              <a:spcBef>
                <a:spcPct val="0"/>
              </a:spcBef>
              <a:spcAft>
                <a:spcPct val="0"/>
              </a:spcAft>
              <a:defRPr/>
            </a:pPr>
            <a:r>
              <a:rPr lang="en-US">
                <a:solidFill>
                  <a:srgbClr val="000000"/>
                </a:solidFill>
                <a:latin typeface="Apple Butter" charset="0"/>
              </a:rPr>
              <a:t>Less</a:t>
            </a:r>
          </a:p>
          <a:p>
            <a:pPr algn="ctr" fontAlgn="base">
              <a:spcBef>
                <a:spcPct val="0"/>
              </a:spcBef>
              <a:spcAft>
                <a:spcPct val="0"/>
              </a:spcAft>
              <a:defRPr/>
            </a:pPr>
            <a:r>
              <a:rPr lang="en-US">
                <a:solidFill>
                  <a:srgbClr val="000000"/>
                </a:solidFill>
                <a:latin typeface="Apple Butter" charset="0"/>
              </a:rPr>
              <a:t>Common</a:t>
            </a:r>
          </a:p>
        </p:txBody>
      </p:sp>
      <p:sp>
        <p:nvSpPr>
          <p:cNvPr id="15370" name="Line 10"/>
          <p:cNvSpPr>
            <a:spLocks noChangeShapeType="1"/>
          </p:cNvSpPr>
          <p:nvPr/>
        </p:nvSpPr>
        <p:spPr bwMode="auto">
          <a:xfrm flipV="1">
            <a:off x="8382000" y="4191000"/>
            <a:ext cx="0" cy="8382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1" name="Line 11"/>
          <p:cNvSpPr>
            <a:spLocks noChangeShapeType="1"/>
          </p:cNvSpPr>
          <p:nvPr/>
        </p:nvSpPr>
        <p:spPr bwMode="auto">
          <a:xfrm flipH="1">
            <a:off x="7696200" y="5029200"/>
            <a:ext cx="685800" cy="9144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2" name="Line 12"/>
          <p:cNvSpPr>
            <a:spLocks noChangeShapeType="1"/>
          </p:cNvSpPr>
          <p:nvPr/>
        </p:nvSpPr>
        <p:spPr bwMode="auto">
          <a:xfrm flipH="1" flipV="1">
            <a:off x="7315200" y="5791200"/>
            <a:ext cx="381000" cy="1524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3" name="Line 13"/>
          <p:cNvSpPr>
            <a:spLocks noChangeShapeType="1"/>
          </p:cNvSpPr>
          <p:nvPr/>
        </p:nvSpPr>
        <p:spPr bwMode="auto">
          <a:xfrm flipH="1" flipV="1">
            <a:off x="8001000" y="4114800"/>
            <a:ext cx="381000" cy="762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4" name="AutoShape 14"/>
          <p:cNvSpPr>
            <a:spLocks/>
          </p:cNvSpPr>
          <p:nvPr/>
        </p:nvSpPr>
        <p:spPr bwMode="auto">
          <a:xfrm>
            <a:off x="5029200" y="5829300"/>
            <a:ext cx="1219200" cy="609600"/>
          </a:xfrm>
          <a:prstGeom prst="borderCallout1">
            <a:avLst>
              <a:gd name="adj1" fmla="val 18750"/>
              <a:gd name="adj2" fmla="val -6250"/>
              <a:gd name="adj3" fmla="val -93750"/>
              <a:gd name="adj4" fmla="val -50000"/>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fontAlgn="base">
              <a:spcBef>
                <a:spcPct val="0"/>
              </a:spcBef>
              <a:spcAft>
                <a:spcPct val="0"/>
              </a:spcAft>
              <a:defRPr/>
            </a:pPr>
            <a:r>
              <a:rPr lang="en-US">
                <a:solidFill>
                  <a:srgbClr val="000000"/>
                </a:solidFill>
                <a:latin typeface="Apple Butter" charset="0"/>
              </a:rPr>
              <a:t>Most</a:t>
            </a:r>
          </a:p>
          <a:p>
            <a:pPr algn="ctr" fontAlgn="base">
              <a:spcBef>
                <a:spcPct val="0"/>
              </a:spcBef>
              <a:spcAft>
                <a:spcPct val="0"/>
              </a:spcAft>
              <a:defRPr/>
            </a:pPr>
            <a:r>
              <a:rPr lang="en-US">
                <a:solidFill>
                  <a:srgbClr val="000000"/>
                </a:solidFill>
                <a:latin typeface="Apple Butter" charset="0"/>
              </a:rPr>
              <a:t>Used</a:t>
            </a:r>
          </a:p>
        </p:txBody>
      </p:sp>
      <p:sp>
        <p:nvSpPr>
          <p:cNvPr id="15375" name="Line 15"/>
          <p:cNvSpPr>
            <a:spLocks noChangeShapeType="1"/>
          </p:cNvSpPr>
          <p:nvPr/>
        </p:nvSpPr>
        <p:spPr bwMode="auto">
          <a:xfrm flipH="1" flipV="1">
            <a:off x="3962400" y="4191000"/>
            <a:ext cx="457200" cy="10668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6" name="Line 16"/>
          <p:cNvSpPr>
            <a:spLocks noChangeShapeType="1"/>
          </p:cNvSpPr>
          <p:nvPr/>
        </p:nvSpPr>
        <p:spPr bwMode="auto">
          <a:xfrm flipH="1">
            <a:off x="3886200" y="5257800"/>
            <a:ext cx="533400" cy="10668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7" name="Line 17"/>
          <p:cNvSpPr>
            <a:spLocks noChangeShapeType="1"/>
          </p:cNvSpPr>
          <p:nvPr/>
        </p:nvSpPr>
        <p:spPr bwMode="auto">
          <a:xfrm flipH="1" flipV="1">
            <a:off x="3581400" y="4114800"/>
            <a:ext cx="381000" cy="762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8" name="Line 18"/>
          <p:cNvSpPr>
            <a:spLocks noChangeShapeType="1"/>
          </p:cNvSpPr>
          <p:nvPr/>
        </p:nvSpPr>
        <p:spPr bwMode="auto">
          <a:xfrm flipH="1">
            <a:off x="3505200" y="6324600"/>
            <a:ext cx="381000"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5379" name="Rectangle 19"/>
          <p:cNvSpPr>
            <a:spLocks noChangeArrowheads="1"/>
          </p:cNvSpPr>
          <p:nvPr/>
        </p:nvSpPr>
        <p:spPr bwMode="auto">
          <a:xfrm>
            <a:off x="2133600" y="2286000"/>
            <a:ext cx="7848600" cy="1524000"/>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4120420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7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dissolve">
                                      <p:cBhvr>
                                        <p:cTn id="17" dur="500"/>
                                        <p:tgtEl>
                                          <p:spTgt spid="15367"/>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368"/>
                                        </p:tgtEl>
                                        <p:attrNameLst>
                                          <p:attrName>style.visibility</p:attrName>
                                        </p:attrNameLst>
                                      </p:cBhvr>
                                      <p:to>
                                        <p:strVal val="visible"/>
                                      </p:to>
                                    </p:set>
                                    <p:animEffect transition="in" filter="dissolve">
                                      <p:cBhvr>
                                        <p:cTn id="20" dur="500"/>
                                        <p:tgtEl>
                                          <p:spTgt spid="1536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3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3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7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7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37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37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37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3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p:bldP spid="15368" grpId="0"/>
      <p:bldP spid="15369" grpId="0" animBg="1"/>
      <p:bldP spid="15374" grpId="0" animBg="1"/>
      <p:bldP spid="1537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2133600" y="533400"/>
            <a:ext cx="7467600" cy="173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600">
                <a:solidFill>
                  <a:srgbClr val="FFFFFF"/>
                </a:solidFill>
                <a:latin typeface="Apple Butter" charset="0"/>
              </a:rPr>
              <a:t>These identify patterns of stressed and unstressed syllables in a line of poetry.</a:t>
            </a:r>
          </a:p>
        </p:txBody>
      </p:sp>
      <p:sp>
        <p:nvSpPr>
          <p:cNvPr id="16389" name="Text Box 5"/>
          <p:cNvSpPr txBox="1">
            <a:spLocks noChangeArrowheads="1"/>
          </p:cNvSpPr>
          <p:nvPr/>
        </p:nvSpPr>
        <p:spPr bwMode="auto">
          <a:xfrm>
            <a:off x="2286000" y="2438401"/>
            <a:ext cx="7620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400">
                <a:solidFill>
                  <a:srgbClr val="99CC00"/>
                </a:solidFill>
                <a:latin typeface="Ghostwriter" charset="0"/>
              </a:rPr>
              <a:t>That means one syllable is pronounced stronger, and one syllable is softer.</a:t>
            </a:r>
          </a:p>
        </p:txBody>
      </p:sp>
      <p:sp>
        <p:nvSpPr>
          <p:cNvPr id="16390" name="Rectangle 6"/>
          <p:cNvSpPr>
            <a:spLocks noChangeArrowheads="1"/>
          </p:cNvSpPr>
          <p:nvPr/>
        </p:nvSpPr>
        <p:spPr bwMode="auto">
          <a:xfrm>
            <a:off x="2286000" y="2362200"/>
            <a:ext cx="7467600" cy="990600"/>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sp>
        <p:nvSpPr>
          <p:cNvPr id="16391" name="Text Box 7"/>
          <p:cNvSpPr txBox="1">
            <a:spLocks noChangeArrowheads="1"/>
          </p:cNvSpPr>
          <p:nvPr/>
        </p:nvSpPr>
        <p:spPr bwMode="auto">
          <a:xfrm>
            <a:off x="2286000" y="3581400"/>
            <a:ext cx="7467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CCFF"/>
                </a:solidFill>
              </a:rPr>
              <a:t>iambic: </a:t>
            </a:r>
          </a:p>
        </p:txBody>
      </p:sp>
      <p:sp>
        <p:nvSpPr>
          <p:cNvPr id="16392" name="Freeform 8"/>
          <p:cNvSpPr>
            <a:spLocks/>
          </p:cNvSpPr>
          <p:nvPr/>
        </p:nvSpPr>
        <p:spPr bwMode="auto">
          <a:xfrm>
            <a:off x="3962400" y="3810000"/>
            <a:ext cx="685800" cy="266700"/>
          </a:xfrm>
          <a:custGeom>
            <a:avLst/>
            <a:gdLst>
              <a:gd name="T0" fmla="*/ 0 w 432"/>
              <a:gd name="T1" fmla="*/ 0 h 168"/>
              <a:gd name="T2" fmla="*/ 152400 w 432"/>
              <a:gd name="T3" fmla="*/ 228600 h 168"/>
              <a:gd name="T4" fmla="*/ 457200 w 432"/>
              <a:gd name="T5" fmla="*/ 228600 h 168"/>
              <a:gd name="T6" fmla="*/ 685800 w 432"/>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168">
                <a:moveTo>
                  <a:pt x="0" y="0"/>
                </a:moveTo>
                <a:cubicBezTo>
                  <a:pt x="24" y="60"/>
                  <a:pt x="48" y="120"/>
                  <a:pt x="96" y="144"/>
                </a:cubicBezTo>
                <a:cubicBezTo>
                  <a:pt x="144" y="168"/>
                  <a:pt x="232" y="168"/>
                  <a:pt x="288" y="144"/>
                </a:cubicBezTo>
                <a:cubicBezTo>
                  <a:pt x="344" y="120"/>
                  <a:pt x="416" y="24"/>
                  <a:pt x="432"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393" name="Line 9"/>
          <p:cNvSpPr>
            <a:spLocks noChangeShapeType="1"/>
          </p:cNvSpPr>
          <p:nvPr/>
        </p:nvSpPr>
        <p:spPr bwMode="auto">
          <a:xfrm flipV="1">
            <a:off x="4953000" y="3733800"/>
            <a:ext cx="457200" cy="304800"/>
          </a:xfrm>
          <a:prstGeom prst="line">
            <a:avLst/>
          </a:prstGeom>
          <a:noFill/>
          <a:ln w="9525">
            <a:solidFill>
              <a:srgbClr val="FF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6394" name="Text Box 10"/>
          <p:cNvSpPr txBox="1">
            <a:spLocks noChangeArrowheads="1"/>
          </p:cNvSpPr>
          <p:nvPr/>
        </p:nvSpPr>
        <p:spPr bwMode="auto">
          <a:xfrm>
            <a:off x="2209800" y="4267200"/>
            <a:ext cx="2438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CCFF"/>
                </a:solidFill>
              </a:rPr>
              <a:t>anapestic:</a:t>
            </a:r>
          </a:p>
        </p:txBody>
      </p:sp>
      <p:sp>
        <p:nvSpPr>
          <p:cNvPr id="16395" name="Line 11"/>
          <p:cNvSpPr>
            <a:spLocks noChangeShapeType="1"/>
          </p:cNvSpPr>
          <p:nvPr/>
        </p:nvSpPr>
        <p:spPr bwMode="auto">
          <a:xfrm flipH="1">
            <a:off x="6553200" y="4419600"/>
            <a:ext cx="457200" cy="304800"/>
          </a:xfrm>
          <a:prstGeom prst="line">
            <a:avLst/>
          </a:prstGeom>
          <a:noFill/>
          <a:ln w="9525">
            <a:solidFill>
              <a:srgbClr val="FF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6396" name="Freeform 12"/>
          <p:cNvSpPr>
            <a:spLocks/>
          </p:cNvSpPr>
          <p:nvPr/>
        </p:nvSpPr>
        <p:spPr bwMode="auto">
          <a:xfrm>
            <a:off x="5486400" y="4495800"/>
            <a:ext cx="762000" cy="266700"/>
          </a:xfrm>
          <a:custGeom>
            <a:avLst/>
            <a:gdLst>
              <a:gd name="T0" fmla="*/ 0 w 480"/>
              <a:gd name="T1" fmla="*/ 0 h 168"/>
              <a:gd name="T2" fmla="*/ 152400 w 480"/>
              <a:gd name="T3" fmla="*/ 228600 h 168"/>
              <a:gd name="T4" fmla="*/ 533400 w 480"/>
              <a:gd name="T5" fmla="*/ 228600 h 168"/>
              <a:gd name="T6" fmla="*/ 762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397" name="Text Box 13"/>
          <p:cNvSpPr txBox="1">
            <a:spLocks noChangeArrowheads="1"/>
          </p:cNvSpPr>
          <p:nvPr/>
        </p:nvSpPr>
        <p:spPr bwMode="auto">
          <a:xfrm>
            <a:off x="2286000" y="5029200"/>
            <a:ext cx="2514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CCFF"/>
                </a:solidFill>
              </a:rPr>
              <a:t>trochaic:</a:t>
            </a:r>
          </a:p>
        </p:txBody>
      </p:sp>
      <p:sp>
        <p:nvSpPr>
          <p:cNvPr id="16398" name="Line 14"/>
          <p:cNvSpPr>
            <a:spLocks noChangeShapeType="1"/>
          </p:cNvSpPr>
          <p:nvPr/>
        </p:nvSpPr>
        <p:spPr bwMode="auto">
          <a:xfrm flipV="1">
            <a:off x="4191000" y="5105400"/>
            <a:ext cx="457200" cy="304800"/>
          </a:xfrm>
          <a:prstGeom prst="line">
            <a:avLst/>
          </a:prstGeom>
          <a:noFill/>
          <a:ln w="9525">
            <a:solidFill>
              <a:srgbClr val="FF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6399" name="Freeform 15"/>
          <p:cNvSpPr>
            <a:spLocks/>
          </p:cNvSpPr>
          <p:nvPr/>
        </p:nvSpPr>
        <p:spPr bwMode="auto">
          <a:xfrm>
            <a:off x="4495800" y="4495800"/>
            <a:ext cx="762000" cy="266700"/>
          </a:xfrm>
          <a:custGeom>
            <a:avLst/>
            <a:gdLst>
              <a:gd name="T0" fmla="*/ 0 w 480"/>
              <a:gd name="T1" fmla="*/ 0 h 168"/>
              <a:gd name="T2" fmla="*/ 152400 w 480"/>
              <a:gd name="T3" fmla="*/ 228600 h 168"/>
              <a:gd name="T4" fmla="*/ 533400 w 480"/>
              <a:gd name="T5" fmla="*/ 228600 h 168"/>
              <a:gd name="T6" fmla="*/ 762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400" name="Freeform 16"/>
          <p:cNvSpPr>
            <a:spLocks/>
          </p:cNvSpPr>
          <p:nvPr/>
        </p:nvSpPr>
        <p:spPr bwMode="auto">
          <a:xfrm>
            <a:off x="4953000" y="5181600"/>
            <a:ext cx="762000" cy="266700"/>
          </a:xfrm>
          <a:custGeom>
            <a:avLst/>
            <a:gdLst>
              <a:gd name="T0" fmla="*/ 0 w 480"/>
              <a:gd name="T1" fmla="*/ 0 h 168"/>
              <a:gd name="T2" fmla="*/ 152400 w 480"/>
              <a:gd name="T3" fmla="*/ 228600 h 168"/>
              <a:gd name="T4" fmla="*/ 533400 w 480"/>
              <a:gd name="T5" fmla="*/ 228600 h 168"/>
              <a:gd name="T6" fmla="*/ 762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401" name="Text Box 17"/>
          <p:cNvSpPr txBox="1">
            <a:spLocks noChangeArrowheads="1"/>
          </p:cNvSpPr>
          <p:nvPr/>
        </p:nvSpPr>
        <p:spPr bwMode="auto">
          <a:xfrm>
            <a:off x="2209800" y="5715000"/>
            <a:ext cx="2438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CCFF"/>
                </a:solidFill>
              </a:rPr>
              <a:t>dactylic:</a:t>
            </a:r>
          </a:p>
        </p:txBody>
      </p:sp>
      <p:sp>
        <p:nvSpPr>
          <p:cNvPr id="16402" name="Line 18"/>
          <p:cNvSpPr>
            <a:spLocks noChangeShapeType="1"/>
          </p:cNvSpPr>
          <p:nvPr/>
        </p:nvSpPr>
        <p:spPr bwMode="auto">
          <a:xfrm flipV="1">
            <a:off x="4191000" y="5867400"/>
            <a:ext cx="457200" cy="304800"/>
          </a:xfrm>
          <a:prstGeom prst="line">
            <a:avLst/>
          </a:prstGeom>
          <a:noFill/>
          <a:ln w="9525">
            <a:solidFill>
              <a:srgbClr val="FF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6403" name="Freeform 19"/>
          <p:cNvSpPr>
            <a:spLocks/>
          </p:cNvSpPr>
          <p:nvPr/>
        </p:nvSpPr>
        <p:spPr bwMode="auto">
          <a:xfrm>
            <a:off x="4953000" y="5943600"/>
            <a:ext cx="762000" cy="266700"/>
          </a:xfrm>
          <a:custGeom>
            <a:avLst/>
            <a:gdLst>
              <a:gd name="T0" fmla="*/ 0 w 480"/>
              <a:gd name="T1" fmla="*/ 0 h 168"/>
              <a:gd name="T2" fmla="*/ 152400 w 480"/>
              <a:gd name="T3" fmla="*/ 228600 h 168"/>
              <a:gd name="T4" fmla="*/ 533400 w 480"/>
              <a:gd name="T5" fmla="*/ 228600 h 168"/>
              <a:gd name="T6" fmla="*/ 762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404" name="Freeform 20"/>
          <p:cNvSpPr>
            <a:spLocks/>
          </p:cNvSpPr>
          <p:nvPr/>
        </p:nvSpPr>
        <p:spPr bwMode="auto">
          <a:xfrm>
            <a:off x="6019800" y="5943600"/>
            <a:ext cx="762000" cy="266700"/>
          </a:xfrm>
          <a:custGeom>
            <a:avLst/>
            <a:gdLst>
              <a:gd name="T0" fmla="*/ 0 w 480"/>
              <a:gd name="T1" fmla="*/ 0 h 168"/>
              <a:gd name="T2" fmla="*/ 152400 w 480"/>
              <a:gd name="T3" fmla="*/ 228600 h 168"/>
              <a:gd name="T4" fmla="*/ 533400 w 480"/>
              <a:gd name="T5" fmla="*/ 228600 h 168"/>
              <a:gd name="T6" fmla="*/ 762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405" name="Freeform 21"/>
          <p:cNvSpPr>
            <a:spLocks/>
          </p:cNvSpPr>
          <p:nvPr/>
        </p:nvSpPr>
        <p:spPr bwMode="auto">
          <a:xfrm>
            <a:off x="8001000" y="3962400"/>
            <a:ext cx="381000" cy="152400"/>
          </a:xfrm>
          <a:custGeom>
            <a:avLst/>
            <a:gdLst>
              <a:gd name="T0" fmla="*/ 0 w 480"/>
              <a:gd name="T1" fmla="*/ 0 h 168"/>
              <a:gd name="T2" fmla="*/ 76200 w 480"/>
              <a:gd name="T3" fmla="*/ 130629 h 168"/>
              <a:gd name="T4" fmla="*/ 266700 w 480"/>
              <a:gd name="T5" fmla="*/ 130629 h 168"/>
              <a:gd name="T6" fmla="*/ 381000 w 480"/>
              <a:gd name="T7" fmla="*/ 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68">
                <a:moveTo>
                  <a:pt x="0" y="0"/>
                </a:moveTo>
                <a:cubicBezTo>
                  <a:pt x="20" y="60"/>
                  <a:pt x="40" y="120"/>
                  <a:pt x="96" y="144"/>
                </a:cubicBezTo>
                <a:cubicBezTo>
                  <a:pt x="152" y="168"/>
                  <a:pt x="272" y="168"/>
                  <a:pt x="336" y="144"/>
                </a:cubicBezTo>
                <a:cubicBezTo>
                  <a:pt x="400" y="120"/>
                  <a:pt x="456" y="24"/>
                  <a:pt x="480" y="0"/>
                </a:cubicBezTo>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fontAlgn="base">
              <a:spcBef>
                <a:spcPct val="0"/>
              </a:spcBef>
              <a:spcAft>
                <a:spcPct val="0"/>
              </a:spcAft>
            </a:pPr>
            <a:endParaRPr lang="en-US" sz="2400">
              <a:solidFill>
                <a:srgbClr val="000000"/>
              </a:solidFill>
            </a:endParaRPr>
          </a:p>
        </p:txBody>
      </p:sp>
      <p:sp>
        <p:nvSpPr>
          <p:cNvPr id="16406" name="Text Box 22"/>
          <p:cNvSpPr txBox="1">
            <a:spLocks noChangeArrowheads="1"/>
          </p:cNvSpPr>
          <p:nvPr/>
        </p:nvSpPr>
        <p:spPr bwMode="auto">
          <a:xfrm>
            <a:off x="8458200" y="3810001"/>
            <a:ext cx="1524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000">
                <a:solidFill>
                  <a:srgbClr val="009999"/>
                </a:solidFill>
              </a:rPr>
              <a:t>unstressed</a:t>
            </a:r>
          </a:p>
        </p:txBody>
      </p:sp>
      <p:sp>
        <p:nvSpPr>
          <p:cNvPr id="16407" name="Line 23"/>
          <p:cNvSpPr>
            <a:spLocks noChangeShapeType="1"/>
          </p:cNvSpPr>
          <p:nvPr/>
        </p:nvSpPr>
        <p:spPr bwMode="auto">
          <a:xfrm flipH="1">
            <a:off x="8077200" y="4343400"/>
            <a:ext cx="304800" cy="228600"/>
          </a:xfrm>
          <a:prstGeom prst="line">
            <a:avLst/>
          </a:prstGeom>
          <a:noFill/>
          <a:ln w="9525">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16408" name="Text Box 24"/>
          <p:cNvSpPr txBox="1">
            <a:spLocks noChangeArrowheads="1"/>
          </p:cNvSpPr>
          <p:nvPr/>
        </p:nvSpPr>
        <p:spPr bwMode="auto">
          <a:xfrm>
            <a:off x="8458200" y="4267201"/>
            <a:ext cx="1447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000">
                <a:solidFill>
                  <a:srgbClr val="009999"/>
                </a:solidFill>
              </a:rPr>
              <a:t>stressed</a:t>
            </a:r>
          </a:p>
        </p:txBody>
      </p:sp>
      <p:sp>
        <p:nvSpPr>
          <p:cNvPr id="16409" name="Rectangle 25"/>
          <p:cNvSpPr>
            <a:spLocks noChangeArrowheads="1"/>
          </p:cNvSpPr>
          <p:nvPr/>
        </p:nvSpPr>
        <p:spPr bwMode="auto">
          <a:xfrm>
            <a:off x="7772400" y="3657600"/>
            <a:ext cx="2362200" cy="1066800"/>
          </a:xfrm>
          <a:prstGeom prst="rect">
            <a:avLst/>
          </a:prstGeom>
          <a:noFill/>
          <a:ln w="9525">
            <a:solidFill>
              <a:schemeClr va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pic>
        <p:nvPicPr>
          <p:cNvPr id="22551" name="Picture 26" descr="blub0lm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4876801"/>
            <a:ext cx="1589088"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786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 calcmode="lin" valueType="num">
                                      <p:cBhvr additive="base">
                                        <p:cTn id="7" dur="500" fill="hold"/>
                                        <p:tgtEl>
                                          <p:spTgt spid="16390"/>
                                        </p:tgtEl>
                                        <p:attrNameLst>
                                          <p:attrName>ppt_x</p:attrName>
                                        </p:attrNameLst>
                                      </p:cBhvr>
                                      <p:tavLst>
                                        <p:tav tm="0">
                                          <p:val>
                                            <p:strVal val="#ppt_x"/>
                                          </p:val>
                                        </p:tav>
                                        <p:tav tm="100000">
                                          <p:val>
                                            <p:strVal val="#ppt_x"/>
                                          </p:val>
                                        </p:tav>
                                      </p:tavLst>
                                    </p:anim>
                                    <p:anim calcmode="lin" valueType="num">
                                      <p:cBhvr additive="base">
                                        <p:cTn id="8" dur="500" fill="hold"/>
                                        <p:tgtEl>
                                          <p:spTgt spid="163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9"/>
                                        </p:tgtEl>
                                        <p:attrNameLst>
                                          <p:attrName>style.visibility</p:attrName>
                                        </p:attrNameLst>
                                      </p:cBhvr>
                                      <p:to>
                                        <p:strVal val="visible"/>
                                      </p:to>
                                    </p:set>
                                    <p:anim calcmode="lin" valueType="num">
                                      <p:cBhvr additive="base">
                                        <p:cTn id="11" dur="500" fill="hold"/>
                                        <p:tgtEl>
                                          <p:spTgt spid="16389"/>
                                        </p:tgtEl>
                                        <p:attrNameLst>
                                          <p:attrName>ppt_x</p:attrName>
                                        </p:attrNameLst>
                                      </p:cBhvr>
                                      <p:tavLst>
                                        <p:tav tm="0">
                                          <p:val>
                                            <p:strVal val="#ppt_x"/>
                                          </p:val>
                                        </p:tav>
                                        <p:tav tm="100000">
                                          <p:val>
                                            <p:strVal val="#ppt_x"/>
                                          </p:val>
                                        </p:tav>
                                      </p:tavLst>
                                    </p:anim>
                                    <p:anim calcmode="lin" valueType="num">
                                      <p:cBhvr additive="base">
                                        <p:cTn id="12"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09"/>
                                        </p:tgtEl>
                                        <p:attrNameLst>
                                          <p:attrName>style.visibility</p:attrName>
                                        </p:attrNameLst>
                                      </p:cBhvr>
                                      <p:to>
                                        <p:strVal val="visible"/>
                                      </p:to>
                                    </p:set>
                                    <p:animEffect transition="in" filter="dissolve">
                                      <p:cBhvr>
                                        <p:cTn id="17" dur="500"/>
                                        <p:tgtEl>
                                          <p:spTgt spid="16409"/>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6405"/>
                                        </p:tgtEl>
                                        <p:attrNameLst>
                                          <p:attrName>style.visibility</p:attrName>
                                        </p:attrNameLst>
                                      </p:cBhvr>
                                      <p:to>
                                        <p:strVal val="visible"/>
                                      </p:to>
                                    </p:set>
                                    <p:animEffect transition="in" filter="dissolve">
                                      <p:cBhvr>
                                        <p:cTn id="20" dur="500"/>
                                        <p:tgtEl>
                                          <p:spTgt spid="16405"/>
                                        </p:tgtEl>
                                      </p:cBhvr>
                                    </p:animEffect>
                                  </p:childTnLst>
                                </p:cTn>
                              </p:par>
                              <p:par>
                                <p:cTn id="21" presetID="9" presetClass="entr" presetSubtype="0" fill="hold" nodeType="withEffect">
                                  <p:stCondLst>
                                    <p:cond delay="0"/>
                                  </p:stCondLst>
                                  <p:childTnLst>
                                    <p:set>
                                      <p:cBhvr>
                                        <p:cTn id="22" dur="1" fill="hold">
                                          <p:stCondLst>
                                            <p:cond delay="0"/>
                                          </p:stCondLst>
                                        </p:cTn>
                                        <p:tgtEl>
                                          <p:spTgt spid="16407"/>
                                        </p:tgtEl>
                                        <p:attrNameLst>
                                          <p:attrName>style.visibility</p:attrName>
                                        </p:attrNameLst>
                                      </p:cBhvr>
                                      <p:to>
                                        <p:strVal val="visible"/>
                                      </p:to>
                                    </p:set>
                                    <p:animEffect transition="in" filter="dissolve">
                                      <p:cBhvr>
                                        <p:cTn id="23" dur="500"/>
                                        <p:tgtEl>
                                          <p:spTgt spid="1640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6406"/>
                                        </p:tgtEl>
                                        <p:attrNameLst>
                                          <p:attrName>style.visibility</p:attrName>
                                        </p:attrNameLst>
                                      </p:cBhvr>
                                      <p:to>
                                        <p:strVal val="visible"/>
                                      </p:to>
                                    </p:set>
                                    <p:animEffect transition="in" filter="dissolve">
                                      <p:cBhvr>
                                        <p:cTn id="26" dur="500"/>
                                        <p:tgtEl>
                                          <p:spTgt spid="16406"/>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6408"/>
                                        </p:tgtEl>
                                        <p:attrNameLst>
                                          <p:attrName>style.visibility</p:attrName>
                                        </p:attrNameLst>
                                      </p:cBhvr>
                                      <p:to>
                                        <p:strVal val="visible"/>
                                      </p:to>
                                    </p:set>
                                    <p:animEffect transition="in" filter="dissolve">
                                      <p:cBhvr>
                                        <p:cTn id="29" dur="500"/>
                                        <p:tgtEl>
                                          <p:spTgt spid="1640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639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639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6393"/>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639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639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6396"/>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6395"/>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397"/>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639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6400"/>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401"/>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6402"/>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640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6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animBg="1"/>
      <p:bldP spid="16391" grpId="0"/>
      <p:bldP spid="16392" grpId="0" animBg="1"/>
      <p:bldP spid="16394" grpId="0"/>
      <p:bldP spid="16396" grpId="0" animBg="1"/>
      <p:bldP spid="16397" grpId="0"/>
      <p:bldP spid="16399" grpId="0" animBg="1"/>
      <p:bldP spid="16400" grpId="0" animBg="1"/>
      <p:bldP spid="16401" grpId="0"/>
      <p:bldP spid="16403" grpId="0" animBg="1"/>
      <p:bldP spid="16404" grpId="0" animBg="1"/>
      <p:bldP spid="16405" grpId="0" animBg="1"/>
      <p:bldP spid="16406" grpId="0"/>
      <p:bldP spid="16408" grpId="0"/>
      <p:bldP spid="164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WordArt 4"/>
          <p:cNvSpPr>
            <a:spLocks noChangeArrowheads="1" noChangeShapeType="1" noTextEdit="1"/>
          </p:cNvSpPr>
          <p:nvPr/>
        </p:nvSpPr>
        <p:spPr bwMode="auto">
          <a:xfrm>
            <a:off x="1905000" y="533400"/>
            <a:ext cx="2438400" cy="11953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pPr algn="ctr" fontAlgn="base">
              <a:spcBef>
                <a:spcPct val="0"/>
              </a:spcBef>
              <a:spcAft>
                <a:spcPct val="0"/>
              </a:spcAft>
            </a:pP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METER</a:t>
            </a:r>
          </a:p>
        </p:txBody>
      </p:sp>
      <p:sp>
        <p:nvSpPr>
          <p:cNvPr id="18438" name="Text Box 6"/>
          <p:cNvSpPr txBox="1">
            <a:spLocks noChangeArrowheads="1"/>
          </p:cNvSpPr>
          <p:nvPr/>
        </p:nvSpPr>
        <p:spPr bwMode="auto">
          <a:xfrm>
            <a:off x="4267200" y="1371600"/>
            <a:ext cx="55626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3200">
                <a:solidFill>
                  <a:srgbClr val="FFFFFF"/>
                </a:solidFill>
                <a:latin typeface="Apple Butter" charset="0"/>
              </a:rPr>
              <a:t>The length of a line of poetry, based on what type of rhythm is used.</a:t>
            </a:r>
          </a:p>
        </p:txBody>
      </p:sp>
      <p:sp>
        <p:nvSpPr>
          <p:cNvPr id="18440" name="Text Box 8"/>
          <p:cNvSpPr txBox="1">
            <a:spLocks noChangeArrowheads="1"/>
          </p:cNvSpPr>
          <p:nvPr/>
        </p:nvSpPr>
        <p:spPr bwMode="auto">
          <a:xfrm>
            <a:off x="2286000" y="2971800"/>
            <a:ext cx="7620000"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50000"/>
              </a:spcBef>
              <a:spcAft>
                <a:spcPct val="0"/>
              </a:spcAft>
            </a:pPr>
            <a:r>
              <a:rPr lang="en-US" altLang="en-US">
                <a:solidFill>
                  <a:srgbClr val="99CC00"/>
                </a:solidFill>
              </a:rPr>
              <a:t>The length of a line of poetry is measured in metrical units called </a:t>
            </a:r>
            <a:r>
              <a:rPr lang="ja-JP" altLang="en-US">
                <a:solidFill>
                  <a:srgbClr val="99CC00"/>
                </a:solidFill>
              </a:rPr>
              <a:t>“</a:t>
            </a:r>
            <a:r>
              <a:rPr lang="en-US" altLang="ja-JP">
                <a:solidFill>
                  <a:srgbClr val="FFFFFF"/>
                </a:solidFill>
              </a:rPr>
              <a:t>FEET</a:t>
            </a:r>
            <a:r>
              <a:rPr lang="ja-JP" altLang="en-US">
                <a:solidFill>
                  <a:srgbClr val="99CC00"/>
                </a:solidFill>
              </a:rPr>
              <a:t>”</a:t>
            </a:r>
            <a:r>
              <a:rPr lang="en-US" altLang="ja-JP">
                <a:solidFill>
                  <a:srgbClr val="99CC00"/>
                </a:solidFill>
              </a:rPr>
              <a:t>.  Each foot consists of one unit of rhythm.  So, if the line is </a:t>
            </a:r>
            <a:r>
              <a:rPr lang="en-US" altLang="ja-JP">
                <a:solidFill>
                  <a:srgbClr val="FFCCFF"/>
                </a:solidFill>
              </a:rPr>
              <a:t>iambic</a:t>
            </a:r>
            <a:r>
              <a:rPr lang="en-US" altLang="ja-JP">
                <a:solidFill>
                  <a:srgbClr val="99CC00"/>
                </a:solidFill>
              </a:rPr>
              <a:t> or </a:t>
            </a:r>
            <a:r>
              <a:rPr lang="en-US" altLang="ja-JP">
                <a:solidFill>
                  <a:srgbClr val="FFCCFF"/>
                </a:solidFill>
              </a:rPr>
              <a:t>trochaic</a:t>
            </a:r>
            <a:r>
              <a:rPr lang="en-US" altLang="ja-JP">
                <a:solidFill>
                  <a:srgbClr val="99CC00"/>
                </a:solidFill>
              </a:rPr>
              <a:t>, a foot of poetry has </a:t>
            </a:r>
            <a:r>
              <a:rPr lang="en-US" altLang="ja-JP">
                <a:solidFill>
                  <a:srgbClr val="FFCCFF"/>
                </a:solidFill>
              </a:rPr>
              <a:t>2 syllables</a:t>
            </a:r>
            <a:r>
              <a:rPr lang="en-US" altLang="ja-JP">
                <a:solidFill>
                  <a:srgbClr val="99CC00"/>
                </a:solidFill>
              </a:rPr>
              <a:t>.  If the line is </a:t>
            </a:r>
            <a:r>
              <a:rPr lang="en-US" altLang="ja-JP">
                <a:solidFill>
                  <a:srgbClr val="009999"/>
                </a:solidFill>
              </a:rPr>
              <a:t>anapestic</a:t>
            </a:r>
            <a:r>
              <a:rPr lang="en-US" altLang="ja-JP">
                <a:solidFill>
                  <a:srgbClr val="99CC00"/>
                </a:solidFill>
              </a:rPr>
              <a:t> or </a:t>
            </a:r>
            <a:r>
              <a:rPr lang="en-US" altLang="ja-JP">
                <a:solidFill>
                  <a:srgbClr val="009999"/>
                </a:solidFill>
              </a:rPr>
              <a:t>dactylic</a:t>
            </a:r>
            <a:r>
              <a:rPr lang="en-US" altLang="ja-JP">
                <a:solidFill>
                  <a:srgbClr val="99CC00"/>
                </a:solidFill>
              </a:rPr>
              <a:t>, a foot of poetry has </a:t>
            </a:r>
            <a:r>
              <a:rPr lang="en-US" altLang="ja-JP">
                <a:solidFill>
                  <a:srgbClr val="009999"/>
                </a:solidFill>
              </a:rPr>
              <a:t>3 syllables</a:t>
            </a:r>
            <a:r>
              <a:rPr lang="en-US" altLang="ja-JP">
                <a:solidFill>
                  <a:srgbClr val="99CC00"/>
                </a:solidFill>
              </a:rPr>
              <a:t>.</a:t>
            </a:r>
            <a:endParaRPr lang="en-US" altLang="en-US">
              <a:solidFill>
                <a:srgbClr val="99CC00"/>
              </a:solidFill>
            </a:endParaRPr>
          </a:p>
        </p:txBody>
      </p:sp>
      <p:sp>
        <p:nvSpPr>
          <p:cNvPr id="18441" name="Rectangle 9"/>
          <p:cNvSpPr>
            <a:spLocks noChangeArrowheads="1"/>
          </p:cNvSpPr>
          <p:nvPr/>
        </p:nvSpPr>
        <p:spPr bwMode="auto">
          <a:xfrm>
            <a:off x="2286000" y="2971800"/>
            <a:ext cx="7391400" cy="2057400"/>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pic>
        <p:nvPicPr>
          <p:cNvPr id="24581" name="Picture 11" descr="11uirm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34000"/>
            <a:ext cx="915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5011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440"/>
                                        </p:tgtEl>
                                        <p:attrNameLst>
                                          <p:attrName>style.visibility</p:attrName>
                                        </p:attrNameLst>
                                      </p:cBhvr>
                                      <p:to>
                                        <p:strVal val="visible"/>
                                      </p:to>
                                    </p:set>
                                    <p:anim calcmode="lin" valueType="num">
                                      <p:cBhvr additive="base">
                                        <p:cTn id="11" dur="500" fill="hold"/>
                                        <p:tgtEl>
                                          <p:spTgt spid="18440"/>
                                        </p:tgtEl>
                                        <p:attrNameLst>
                                          <p:attrName>ppt_x</p:attrName>
                                        </p:attrNameLst>
                                      </p:cBhvr>
                                      <p:tavLst>
                                        <p:tav tm="0">
                                          <p:val>
                                            <p:strVal val="#ppt_x"/>
                                          </p:val>
                                        </p:tav>
                                        <p:tav tm="100000">
                                          <p:val>
                                            <p:strVal val="#ppt_x"/>
                                          </p:val>
                                        </p:tav>
                                      </p:tavLst>
                                    </p:anim>
                                    <p:anim calcmode="lin" valueType="num">
                                      <p:cBhvr additive="base">
                                        <p:cTn id="12" dur="500" fill="hold"/>
                                        <p:tgtEl>
                                          <p:spTgt spid="1844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41"/>
                                        </p:tgtEl>
                                        <p:attrNameLst>
                                          <p:attrName>style.visibility</p:attrName>
                                        </p:attrNameLst>
                                      </p:cBhvr>
                                      <p:to>
                                        <p:strVal val="visible"/>
                                      </p:to>
                                    </p:set>
                                    <p:anim calcmode="lin" valueType="num">
                                      <p:cBhvr additive="base">
                                        <p:cTn id="15" dur="500" fill="hold"/>
                                        <p:tgtEl>
                                          <p:spTgt spid="18441"/>
                                        </p:tgtEl>
                                        <p:attrNameLst>
                                          <p:attrName>ppt_x</p:attrName>
                                        </p:attrNameLst>
                                      </p:cBhvr>
                                      <p:tavLst>
                                        <p:tav tm="0">
                                          <p:val>
                                            <p:strVal val="#ppt_x"/>
                                          </p:val>
                                        </p:tav>
                                        <p:tav tm="100000">
                                          <p:val>
                                            <p:strVal val="#ppt_x"/>
                                          </p:val>
                                        </p:tav>
                                      </p:tavLst>
                                    </p:anim>
                                    <p:anim calcmode="lin" valueType="num">
                                      <p:cBhvr additive="base">
                                        <p:cTn id="16" dur="500" fill="hold"/>
                                        <p:tgtEl>
                                          <p:spTgt spid="184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40" grpId="0"/>
      <p:bldP spid="184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descr="11uirm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04800"/>
            <a:ext cx="915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5"/>
          <p:cNvSpPr txBox="1">
            <a:spLocks noChangeArrowheads="1"/>
          </p:cNvSpPr>
          <p:nvPr/>
        </p:nvSpPr>
        <p:spPr bwMode="auto">
          <a:xfrm>
            <a:off x="2133600" y="1143001"/>
            <a:ext cx="75438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fontAlgn="base" hangingPunct="1">
              <a:spcBef>
                <a:spcPct val="50000"/>
              </a:spcBef>
              <a:spcAft>
                <a:spcPct val="0"/>
              </a:spcAft>
            </a:pPr>
            <a:r>
              <a:rPr lang="en-US" altLang="en-US" sz="2000">
                <a:solidFill>
                  <a:srgbClr val="FFFFFF"/>
                </a:solidFill>
              </a:rPr>
              <a:t>(This is where it</a:t>
            </a:r>
            <a:r>
              <a:rPr lang="ja-JP" altLang="en-US" sz="2000">
                <a:solidFill>
                  <a:srgbClr val="FFFFFF"/>
                </a:solidFill>
              </a:rPr>
              <a:t>’</a:t>
            </a:r>
            <a:r>
              <a:rPr lang="en-US" altLang="ja-JP" sz="2000">
                <a:solidFill>
                  <a:srgbClr val="FFFFFF"/>
                </a:solidFill>
              </a:rPr>
              <a:t>s going to start sounding like geometry class, so you left-brainers are gonna love this!)</a:t>
            </a:r>
            <a:endParaRPr lang="en-US" altLang="en-US" sz="2000">
              <a:solidFill>
                <a:srgbClr val="FFFFFF"/>
              </a:solidFill>
            </a:endParaRPr>
          </a:p>
        </p:txBody>
      </p:sp>
      <p:sp>
        <p:nvSpPr>
          <p:cNvPr id="19462" name="Text Box 6"/>
          <p:cNvSpPr txBox="1">
            <a:spLocks noChangeArrowheads="1"/>
          </p:cNvSpPr>
          <p:nvPr/>
        </p:nvSpPr>
        <p:spPr bwMode="auto">
          <a:xfrm>
            <a:off x="2133600" y="1981200"/>
            <a:ext cx="77724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400">
                <a:solidFill>
                  <a:srgbClr val="99CC00"/>
                </a:solidFill>
                <a:latin typeface="Ghostwriter" charset="0"/>
              </a:rPr>
              <a:t>Each set of syllables is one foot, and each line is measured by how many feet are in it.  The length of the line of poetry is then labeled according to how many feet are in it.</a:t>
            </a:r>
          </a:p>
        </p:txBody>
      </p:sp>
      <p:sp>
        <p:nvSpPr>
          <p:cNvPr id="19463" name="Rectangle 7"/>
          <p:cNvSpPr>
            <a:spLocks noChangeArrowheads="1"/>
          </p:cNvSpPr>
          <p:nvPr/>
        </p:nvSpPr>
        <p:spPr bwMode="auto">
          <a:xfrm>
            <a:off x="2133600" y="1905000"/>
            <a:ext cx="7620000" cy="1676400"/>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sp>
        <p:nvSpPr>
          <p:cNvPr id="19464" name="Text Box 8"/>
          <p:cNvSpPr txBox="1">
            <a:spLocks noChangeArrowheads="1"/>
          </p:cNvSpPr>
          <p:nvPr/>
        </p:nvSpPr>
        <p:spPr bwMode="auto">
          <a:xfrm>
            <a:off x="2286000" y="6172201"/>
            <a:ext cx="7772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	</a:t>
            </a:r>
            <a:r>
              <a:rPr lang="en-US" sz="2800">
                <a:solidFill>
                  <a:srgbClr val="FFFFFF"/>
                </a:solidFill>
              </a:rPr>
              <a:t>*there is rarely more than 8 feet*</a:t>
            </a:r>
          </a:p>
        </p:txBody>
      </p:sp>
      <p:pic>
        <p:nvPicPr>
          <p:cNvPr id="26630" name="Picture 9" descr="hnu0dkvz[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0264" y="4419600"/>
            <a:ext cx="221773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0"/>
          <p:cNvSpPr txBox="1">
            <a:spLocks noChangeArrowheads="1"/>
          </p:cNvSpPr>
          <p:nvPr/>
        </p:nvSpPr>
        <p:spPr bwMode="auto">
          <a:xfrm>
            <a:off x="2971800" y="3657601"/>
            <a:ext cx="2819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1: </a:t>
            </a:r>
            <a:r>
              <a:rPr lang="en-US" sz="2800" u="sng">
                <a:solidFill>
                  <a:srgbClr val="FFCCFF"/>
                </a:solidFill>
              </a:rPr>
              <a:t>Mono</a:t>
            </a:r>
            <a:r>
              <a:rPr lang="en-US" sz="2800">
                <a:solidFill>
                  <a:srgbClr val="FFCCFF"/>
                </a:solidFill>
              </a:rPr>
              <a:t>meter</a:t>
            </a:r>
          </a:p>
        </p:txBody>
      </p:sp>
      <p:sp>
        <p:nvSpPr>
          <p:cNvPr id="19467" name="Text Box 11"/>
          <p:cNvSpPr txBox="1">
            <a:spLocks noChangeArrowheads="1"/>
          </p:cNvSpPr>
          <p:nvPr/>
        </p:nvSpPr>
        <p:spPr bwMode="auto">
          <a:xfrm>
            <a:off x="2971800" y="4191001"/>
            <a:ext cx="1905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2: </a:t>
            </a:r>
            <a:r>
              <a:rPr lang="en-US" sz="2800" u="sng">
                <a:solidFill>
                  <a:srgbClr val="FFCCFF"/>
                </a:solidFill>
              </a:rPr>
              <a:t>Di</a:t>
            </a:r>
            <a:r>
              <a:rPr lang="en-US" sz="2800">
                <a:solidFill>
                  <a:srgbClr val="FFCCFF"/>
                </a:solidFill>
              </a:rPr>
              <a:t>meter</a:t>
            </a:r>
          </a:p>
        </p:txBody>
      </p:sp>
      <p:sp>
        <p:nvSpPr>
          <p:cNvPr id="19468" name="Text Box 12"/>
          <p:cNvSpPr txBox="1">
            <a:spLocks noChangeArrowheads="1"/>
          </p:cNvSpPr>
          <p:nvPr/>
        </p:nvSpPr>
        <p:spPr bwMode="auto">
          <a:xfrm>
            <a:off x="2971800" y="4800601"/>
            <a:ext cx="2209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3: </a:t>
            </a:r>
            <a:r>
              <a:rPr lang="en-US" sz="2800" u="sng">
                <a:solidFill>
                  <a:srgbClr val="FFCCFF"/>
                </a:solidFill>
              </a:rPr>
              <a:t>Tri</a:t>
            </a:r>
            <a:r>
              <a:rPr lang="en-US" sz="2800">
                <a:solidFill>
                  <a:srgbClr val="FFCCFF"/>
                </a:solidFill>
              </a:rPr>
              <a:t>meter</a:t>
            </a:r>
            <a:r>
              <a:rPr lang="en-US">
                <a:solidFill>
                  <a:srgbClr val="FFCCFF"/>
                </a:solidFill>
              </a:rPr>
              <a:t>	</a:t>
            </a:r>
          </a:p>
        </p:txBody>
      </p:sp>
      <p:sp>
        <p:nvSpPr>
          <p:cNvPr id="19469" name="Text Box 13"/>
          <p:cNvSpPr txBox="1">
            <a:spLocks noChangeArrowheads="1"/>
          </p:cNvSpPr>
          <p:nvPr/>
        </p:nvSpPr>
        <p:spPr bwMode="auto">
          <a:xfrm>
            <a:off x="2971800" y="5410201"/>
            <a:ext cx="2819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4: </a:t>
            </a:r>
            <a:r>
              <a:rPr lang="en-US" sz="2800" u="sng">
                <a:solidFill>
                  <a:srgbClr val="FFCCFF"/>
                </a:solidFill>
              </a:rPr>
              <a:t>Tetra</a:t>
            </a:r>
            <a:r>
              <a:rPr lang="en-US" sz="2800">
                <a:solidFill>
                  <a:srgbClr val="FFCCFF"/>
                </a:solidFill>
              </a:rPr>
              <a:t>meter</a:t>
            </a:r>
          </a:p>
        </p:txBody>
      </p:sp>
      <p:sp>
        <p:nvSpPr>
          <p:cNvPr id="19470" name="Text Box 14"/>
          <p:cNvSpPr txBox="1">
            <a:spLocks noChangeArrowheads="1"/>
          </p:cNvSpPr>
          <p:nvPr/>
        </p:nvSpPr>
        <p:spPr bwMode="auto">
          <a:xfrm>
            <a:off x="6248400" y="3657601"/>
            <a:ext cx="2971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5: </a:t>
            </a:r>
            <a:r>
              <a:rPr lang="en-US" sz="2800" u="sng">
                <a:solidFill>
                  <a:srgbClr val="FFCCFF"/>
                </a:solidFill>
              </a:rPr>
              <a:t>Penta</a:t>
            </a:r>
            <a:r>
              <a:rPr lang="en-US" sz="2800">
                <a:solidFill>
                  <a:srgbClr val="FFCCFF"/>
                </a:solidFill>
              </a:rPr>
              <a:t>meter</a:t>
            </a:r>
          </a:p>
        </p:txBody>
      </p:sp>
      <p:sp>
        <p:nvSpPr>
          <p:cNvPr id="19471" name="Text Box 15"/>
          <p:cNvSpPr txBox="1">
            <a:spLocks noChangeArrowheads="1"/>
          </p:cNvSpPr>
          <p:nvPr/>
        </p:nvSpPr>
        <p:spPr bwMode="auto">
          <a:xfrm>
            <a:off x="6248400" y="4191001"/>
            <a:ext cx="2743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6: </a:t>
            </a:r>
            <a:r>
              <a:rPr lang="en-US" sz="2800" u="sng">
                <a:solidFill>
                  <a:srgbClr val="FFCCFF"/>
                </a:solidFill>
              </a:rPr>
              <a:t>Hexa</a:t>
            </a:r>
            <a:r>
              <a:rPr lang="en-US" sz="2800">
                <a:solidFill>
                  <a:srgbClr val="FFCCFF"/>
                </a:solidFill>
              </a:rPr>
              <a:t>meter</a:t>
            </a:r>
          </a:p>
        </p:txBody>
      </p:sp>
      <p:sp>
        <p:nvSpPr>
          <p:cNvPr id="19472" name="Text Box 16"/>
          <p:cNvSpPr txBox="1">
            <a:spLocks noChangeArrowheads="1"/>
          </p:cNvSpPr>
          <p:nvPr/>
        </p:nvSpPr>
        <p:spPr bwMode="auto">
          <a:xfrm>
            <a:off x="6248400" y="4800601"/>
            <a:ext cx="2819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7: </a:t>
            </a:r>
            <a:r>
              <a:rPr lang="en-US" sz="2800" u="sng">
                <a:solidFill>
                  <a:srgbClr val="FFCCFF"/>
                </a:solidFill>
              </a:rPr>
              <a:t>Hepta</a:t>
            </a:r>
            <a:r>
              <a:rPr lang="en-US" sz="2800">
                <a:solidFill>
                  <a:srgbClr val="FFCCFF"/>
                </a:solidFill>
              </a:rPr>
              <a:t>meter</a:t>
            </a:r>
          </a:p>
        </p:txBody>
      </p:sp>
      <p:sp>
        <p:nvSpPr>
          <p:cNvPr id="19473" name="Text Box 17"/>
          <p:cNvSpPr txBox="1">
            <a:spLocks noChangeArrowheads="1"/>
          </p:cNvSpPr>
          <p:nvPr/>
        </p:nvSpPr>
        <p:spPr bwMode="auto">
          <a:xfrm>
            <a:off x="6248400" y="5410201"/>
            <a:ext cx="3810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sz="2800">
                <a:solidFill>
                  <a:srgbClr val="FFCCFF"/>
                </a:solidFill>
              </a:rPr>
              <a:t>8: </a:t>
            </a:r>
            <a:r>
              <a:rPr lang="en-US" sz="2800" u="sng">
                <a:solidFill>
                  <a:srgbClr val="FFCCFF"/>
                </a:solidFill>
              </a:rPr>
              <a:t>Octa</a:t>
            </a:r>
            <a:r>
              <a:rPr lang="en-US" sz="2800">
                <a:solidFill>
                  <a:srgbClr val="FFCCFF"/>
                </a:solidFill>
              </a:rPr>
              <a:t>meter</a:t>
            </a:r>
            <a:endParaRPr lang="en-US" sz="2800">
              <a:solidFill>
                <a:srgbClr val="000000"/>
              </a:solidFill>
            </a:endParaRPr>
          </a:p>
        </p:txBody>
      </p:sp>
    </p:spTree>
    <p:extLst>
      <p:ext uri="{BB962C8B-B14F-4D97-AF65-F5344CB8AC3E}">
        <p14:creationId xmlns:p14="http://schemas.microsoft.com/office/powerpoint/2010/main" val="897432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ppt_x"/>
                                          </p:val>
                                        </p:tav>
                                        <p:tav tm="100000">
                                          <p:val>
                                            <p:strVal val="#ppt_x"/>
                                          </p:val>
                                        </p:tav>
                                      </p:tavLst>
                                    </p:anim>
                                    <p:anim calcmode="lin" valueType="num">
                                      <p:cBhvr additive="base">
                                        <p:cTn id="8" dur="500" fill="hold"/>
                                        <p:tgtEl>
                                          <p:spTgt spid="1946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63"/>
                                        </p:tgtEl>
                                        <p:attrNameLst>
                                          <p:attrName>style.visibility</p:attrName>
                                        </p:attrNameLst>
                                      </p:cBhvr>
                                      <p:to>
                                        <p:strVal val="visible"/>
                                      </p:to>
                                    </p:set>
                                    <p:anim calcmode="lin" valueType="num">
                                      <p:cBhvr additive="base">
                                        <p:cTn id="11" dur="500" fill="hold"/>
                                        <p:tgtEl>
                                          <p:spTgt spid="19463"/>
                                        </p:tgtEl>
                                        <p:attrNameLst>
                                          <p:attrName>ppt_x</p:attrName>
                                        </p:attrNameLst>
                                      </p:cBhvr>
                                      <p:tavLst>
                                        <p:tav tm="0">
                                          <p:val>
                                            <p:strVal val="#ppt_x"/>
                                          </p:val>
                                        </p:tav>
                                        <p:tav tm="100000">
                                          <p:val>
                                            <p:strVal val="#ppt_x"/>
                                          </p:val>
                                        </p:tav>
                                      </p:tavLst>
                                    </p:anim>
                                    <p:anim calcmode="lin" valueType="num">
                                      <p:cBhvr additive="base">
                                        <p:cTn id="12"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6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6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46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47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71"/>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47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47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9" presetClass="entr" presetSubtype="0" accel="100000" fill="hold" grpId="0" nodeType="clickEffect">
                                  <p:stCondLst>
                                    <p:cond delay="0"/>
                                  </p:stCondLst>
                                  <p:childTnLst>
                                    <p:set>
                                      <p:cBhvr>
                                        <p:cTn id="48" dur="1" fill="hold">
                                          <p:stCondLst>
                                            <p:cond delay="0"/>
                                          </p:stCondLst>
                                        </p:cTn>
                                        <p:tgtEl>
                                          <p:spTgt spid="19464"/>
                                        </p:tgtEl>
                                        <p:attrNameLst>
                                          <p:attrName>style.visibility</p:attrName>
                                        </p:attrNameLst>
                                      </p:cBhvr>
                                      <p:to>
                                        <p:strVal val="visible"/>
                                      </p:to>
                                    </p:set>
                                    <p:anim calcmode="lin" valueType="num">
                                      <p:cBhvr>
                                        <p:cTn id="49" dur="500" fill="hold"/>
                                        <p:tgtEl>
                                          <p:spTgt spid="19464"/>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19464"/>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19464"/>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animBg="1"/>
      <p:bldP spid="19464" grpId="0"/>
      <p:bldP spid="19466" grpId="0"/>
      <p:bldP spid="19467" grpId="0"/>
      <p:bldP spid="19468" grpId="0"/>
      <p:bldP spid="19469" grpId="0"/>
      <p:bldP spid="19470" grpId="0"/>
      <p:bldP spid="19471" grpId="0"/>
      <p:bldP spid="19472" grpId="0"/>
      <p:bldP spid="194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 Box 7"/>
          <p:cNvSpPr txBox="1">
            <a:spLocks noChangeArrowheads="1"/>
          </p:cNvSpPr>
          <p:nvPr/>
        </p:nvSpPr>
        <p:spPr bwMode="auto">
          <a:xfrm>
            <a:off x="1828800" y="2590800"/>
            <a:ext cx="5638800" cy="201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fontAlgn="base" hangingPunct="1">
              <a:spcBef>
                <a:spcPct val="0"/>
              </a:spcBef>
              <a:spcAft>
                <a:spcPct val="0"/>
              </a:spcAft>
            </a:pPr>
            <a:r>
              <a:rPr lang="en-US" altLang="en-US" sz="1800" b="1">
                <a:solidFill>
                  <a:srgbClr val="FFFFFF"/>
                </a:solidFill>
              </a:rPr>
              <a:t>II.</a:t>
            </a:r>
          </a:p>
          <a:p>
            <a:pPr eaLnBrk="1" fontAlgn="base" hangingPunct="1">
              <a:spcBef>
                <a:spcPct val="0"/>
              </a:spcBef>
              <a:spcAft>
                <a:spcPct val="0"/>
              </a:spcAft>
            </a:pPr>
            <a:r>
              <a:rPr lang="en-US" altLang="en-US" sz="1800" b="1">
                <a:solidFill>
                  <a:srgbClr val="FFFFFF"/>
                </a:solidFill>
              </a:rPr>
              <a:t>One shade the more, one ray the less,</a:t>
            </a:r>
          </a:p>
          <a:p>
            <a:pPr eaLnBrk="1" fontAlgn="base" hangingPunct="1">
              <a:spcBef>
                <a:spcPct val="0"/>
              </a:spcBef>
              <a:spcAft>
                <a:spcPct val="0"/>
              </a:spcAft>
            </a:pPr>
            <a:r>
              <a:rPr lang="en-US" altLang="en-US" sz="1800" b="1">
                <a:solidFill>
                  <a:srgbClr val="FFFFFF"/>
                </a:solidFill>
              </a:rPr>
              <a:t>	Had half impaired the nameless grace</a:t>
            </a:r>
          </a:p>
          <a:p>
            <a:pPr eaLnBrk="1" fontAlgn="base" hangingPunct="1">
              <a:spcBef>
                <a:spcPct val="0"/>
              </a:spcBef>
              <a:spcAft>
                <a:spcPct val="0"/>
              </a:spcAft>
            </a:pPr>
            <a:r>
              <a:rPr lang="en-US" altLang="en-US" sz="1800" b="1">
                <a:solidFill>
                  <a:srgbClr val="FFFFFF"/>
                </a:solidFill>
              </a:rPr>
              <a:t>Which waves in every raven tress,</a:t>
            </a:r>
          </a:p>
          <a:p>
            <a:pPr eaLnBrk="1" fontAlgn="base" hangingPunct="1">
              <a:spcBef>
                <a:spcPct val="0"/>
              </a:spcBef>
              <a:spcAft>
                <a:spcPct val="0"/>
              </a:spcAft>
            </a:pPr>
            <a:r>
              <a:rPr lang="en-US" altLang="en-US" sz="1800" b="1">
                <a:solidFill>
                  <a:srgbClr val="FFFFFF"/>
                </a:solidFill>
              </a:rPr>
              <a:t>	Or softly lightens o</a:t>
            </a:r>
            <a:r>
              <a:rPr lang="ja-JP" altLang="en-US" sz="1800" b="1">
                <a:solidFill>
                  <a:srgbClr val="FFFFFF"/>
                </a:solidFill>
              </a:rPr>
              <a:t>’</a:t>
            </a:r>
            <a:r>
              <a:rPr lang="en-US" altLang="ja-JP" sz="1800" b="1">
                <a:solidFill>
                  <a:srgbClr val="FFFFFF"/>
                </a:solidFill>
              </a:rPr>
              <a:t>er her face;</a:t>
            </a:r>
          </a:p>
          <a:p>
            <a:pPr eaLnBrk="1" fontAlgn="base" hangingPunct="1">
              <a:spcBef>
                <a:spcPct val="0"/>
              </a:spcBef>
              <a:spcAft>
                <a:spcPct val="0"/>
              </a:spcAft>
            </a:pPr>
            <a:r>
              <a:rPr lang="en-US" altLang="en-US" sz="1800" b="1">
                <a:solidFill>
                  <a:srgbClr val="FFFFFF"/>
                </a:solidFill>
              </a:rPr>
              <a:t>Where thoughts serenely sweet express,</a:t>
            </a:r>
          </a:p>
          <a:p>
            <a:pPr eaLnBrk="1" fontAlgn="base" hangingPunct="1">
              <a:spcBef>
                <a:spcPct val="0"/>
              </a:spcBef>
              <a:spcAft>
                <a:spcPct val="0"/>
              </a:spcAft>
            </a:pPr>
            <a:r>
              <a:rPr lang="en-US" altLang="en-US" sz="1800" b="1">
                <a:solidFill>
                  <a:srgbClr val="FFFFFF"/>
                </a:solidFill>
              </a:rPr>
              <a:t>	How pure, how dear their dwelling-place.</a:t>
            </a:r>
            <a:endParaRPr lang="en-US" altLang="en-US" sz="1800">
              <a:solidFill>
                <a:srgbClr val="FFFFFF"/>
              </a:solidFill>
            </a:endParaRPr>
          </a:p>
        </p:txBody>
      </p:sp>
      <p:sp>
        <p:nvSpPr>
          <p:cNvPr id="20488" name="Text Box 8"/>
          <p:cNvSpPr txBox="1">
            <a:spLocks noChangeArrowheads="1"/>
          </p:cNvSpPr>
          <p:nvPr/>
        </p:nvSpPr>
        <p:spPr bwMode="auto">
          <a:xfrm>
            <a:off x="1828800" y="304801"/>
            <a:ext cx="59436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fontAlgn="base" hangingPunct="1">
              <a:spcBef>
                <a:spcPct val="0"/>
              </a:spcBef>
              <a:spcAft>
                <a:spcPct val="0"/>
              </a:spcAft>
            </a:pPr>
            <a:r>
              <a:rPr lang="en-US" altLang="en-US" sz="1800" b="1">
                <a:solidFill>
                  <a:srgbClr val="FFFFFF"/>
                </a:solidFill>
              </a:rPr>
              <a:t>She Walks in Beauty</a:t>
            </a:r>
          </a:p>
          <a:p>
            <a:pPr algn="ctr" eaLnBrk="1" fontAlgn="base" hangingPunct="1">
              <a:spcBef>
                <a:spcPct val="0"/>
              </a:spcBef>
              <a:spcAft>
                <a:spcPct val="0"/>
              </a:spcAft>
            </a:pPr>
            <a:r>
              <a:rPr lang="en-US" altLang="en-US" sz="1800" b="1">
                <a:solidFill>
                  <a:srgbClr val="FFFFFF"/>
                </a:solidFill>
              </a:rPr>
              <a:t>I.</a:t>
            </a:r>
          </a:p>
          <a:p>
            <a:pPr eaLnBrk="1" fontAlgn="base" hangingPunct="1">
              <a:spcBef>
                <a:spcPct val="0"/>
              </a:spcBef>
              <a:spcAft>
                <a:spcPct val="0"/>
              </a:spcAft>
            </a:pPr>
            <a:r>
              <a:rPr lang="en-US" altLang="en-US" sz="1800" b="1">
                <a:solidFill>
                  <a:srgbClr val="FFFFFF"/>
                </a:solidFill>
              </a:rPr>
              <a:t>She walks in beauty, like the night</a:t>
            </a:r>
          </a:p>
          <a:p>
            <a:pPr eaLnBrk="1" fontAlgn="base" hangingPunct="1">
              <a:spcBef>
                <a:spcPct val="0"/>
              </a:spcBef>
              <a:spcAft>
                <a:spcPct val="0"/>
              </a:spcAft>
            </a:pPr>
            <a:r>
              <a:rPr lang="en-US" altLang="en-US" sz="1800" b="1">
                <a:solidFill>
                  <a:srgbClr val="FFFFFF"/>
                </a:solidFill>
              </a:rPr>
              <a:t>	Of cloudless climes and starry skies;</a:t>
            </a:r>
          </a:p>
          <a:p>
            <a:pPr eaLnBrk="1" fontAlgn="base" hangingPunct="1">
              <a:spcBef>
                <a:spcPct val="0"/>
              </a:spcBef>
              <a:spcAft>
                <a:spcPct val="0"/>
              </a:spcAft>
            </a:pPr>
            <a:r>
              <a:rPr lang="en-US" altLang="en-US" sz="1800" b="1">
                <a:solidFill>
                  <a:srgbClr val="FFFFFF"/>
                </a:solidFill>
              </a:rPr>
              <a:t>And all that</a:t>
            </a:r>
            <a:r>
              <a:rPr lang="ja-JP" altLang="en-US" sz="1800" b="1">
                <a:solidFill>
                  <a:srgbClr val="FFFFFF"/>
                </a:solidFill>
              </a:rPr>
              <a:t>’</a:t>
            </a:r>
            <a:r>
              <a:rPr lang="en-US" altLang="ja-JP" sz="1800" b="1">
                <a:solidFill>
                  <a:srgbClr val="FFFFFF"/>
                </a:solidFill>
              </a:rPr>
              <a:t>s best of dark and bright</a:t>
            </a:r>
          </a:p>
          <a:p>
            <a:pPr eaLnBrk="1" fontAlgn="base" hangingPunct="1">
              <a:spcBef>
                <a:spcPct val="0"/>
              </a:spcBef>
              <a:spcAft>
                <a:spcPct val="0"/>
              </a:spcAft>
            </a:pPr>
            <a:r>
              <a:rPr lang="en-US" altLang="en-US" sz="1800" b="1">
                <a:solidFill>
                  <a:srgbClr val="FFFFFF"/>
                </a:solidFill>
              </a:rPr>
              <a:t>	Meet in her aspect and her eyes:</a:t>
            </a:r>
          </a:p>
          <a:p>
            <a:pPr eaLnBrk="1" fontAlgn="base" hangingPunct="1">
              <a:spcBef>
                <a:spcPct val="0"/>
              </a:spcBef>
              <a:spcAft>
                <a:spcPct val="0"/>
              </a:spcAft>
            </a:pPr>
            <a:r>
              <a:rPr lang="en-US" altLang="en-US" sz="1800" b="1">
                <a:solidFill>
                  <a:srgbClr val="FFFFFF"/>
                </a:solidFill>
              </a:rPr>
              <a:t>Thus mellowed to that tender light</a:t>
            </a:r>
          </a:p>
          <a:p>
            <a:pPr eaLnBrk="1" fontAlgn="base" hangingPunct="1">
              <a:spcBef>
                <a:spcPct val="0"/>
              </a:spcBef>
              <a:spcAft>
                <a:spcPct val="0"/>
              </a:spcAft>
            </a:pPr>
            <a:r>
              <a:rPr lang="en-US" altLang="en-US" sz="1800" b="1">
                <a:solidFill>
                  <a:srgbClr val="FFFFFF"/>
                </a:solidFill>
              </a:rPr>
              <a:t>	Which Heaven to gaudy day denies.</a:t>
            </a:r>
            <a:endParaRPr lang="en-US" altLang="en-US" sz="1800">
              <a:solidFill>
                <a:srgbClr val="FFFFFF"/>
              </a:solidFill>
            </a:endParaRPr>
          </a:p>
        </p:txBody>
      </p:sp>
      <p:sp>
        <p:nvSpPr>
          <p:cNvPr id="20490" name="Text Box 10"/>
          <p:cNvSpPr txBox="1">
            <a:spLocks noChangeArrowheads="1"/>
          </p:cNvSpPr>
          <p:nvPr/>
        </p:nvSpPr>
        <p:spPr bwMode="auto">
          <a:xfrm>
            <a:off x="1905000" y="4572000"/>
            <a:ext cx="5638800" cy="201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fontAlgn="base" hangingPunct="1">
              <a:spcBef>
                <a:spcPct val="0"/>
              </a:spcBef>
              <a:spcAft>
                <a:spcPct val="0"/>
              </a:spcAft>
            </a:pPr>
            <a:r>
              <a:rPr lang="en-US" altLang="en-US" sz="1800" b="1">
                <a:solidFill>
                  <a:srgbClr val="FFFFFF"/>
                </a:solidFill>
              </a:rPr>
              <a:t>III.</a:t>
            </a:r>
          </a:p>
          <a:p>
            <a:pPr eaLnBrk="1" fontAlgn="base" hangingPunct="1">
              <a:spcBef>
                <a:spcPct val="0"/>
              </a:spcBef>
              <a:spcAft>
                <a:spcPct val="0"/>
              </a:spcAft>
            </a:pPr>
            <a:r>
              <a:rPr lang="en-US" altLang="en-US" sz="1800" b="1">
                <a:solidFill>
                  <a:srgbClr val="FFFFFF"/>
                </a:solidFill>
              </a:rPr>
              <a:t>And on that cheek, and o</a:t>
            </a:r>
            <a:r>
              <a:rPr lang="ja-JP" altLang="en-US" sz="1800" b="1">
                <a:solidFill>
                  <a:srgbClr val="FFFFFF"/>
                </a:solidFill>
              </a:rPr>
              <a:t>’</a:t>
            </a:r>
            <a:r>
              <a:rPr lang="en-US" altLang="ja-JP" sz="1800" b="1">
                <a:solidFill>
                  <a:srgbClr val="FFFFFF"/>
                </a:solidFill>
              </a:rPr>
              <a:t>er that brow,</a:t>
            </a:r>
          </a:p>
          <a:p>
            <a:pPr eaLnBrk="1" fontAlgn="base" hangingPunct="1">
              <a:spcBef>
                <a:spcPct val="0"/>
              </a:spcBef>
              <a:spcAft>
                <a:spcPct val="0"/>
              </a:spcAft>
            </a:pPr>
            <a:r>
              <a:rPr lang="en-US" altLang="en-US" sz="1800" b="1">
                <a:solidFill>
                  <a:srgbClr val="FFFFFF"/>
                </a:solidFill>
              </a:rPr>
              <a:t>	So soft, so calm, yet eloquent,</a:t>
            </a:r>
          </a:p>
          <a:p>
            <a:pPr eaLnBrk="1" fontAlgn="base" hangingPunct="1">
              <a:spcBef>
                <a:spcPct val="0"/>
              </a:spcBef>
              <a:spcAft>
                <a:spcPct val="0"/>
              </a:spcAft>
            </a:pPr>
            <a:r>
              <a:rPr lang="en-US" altLang="en-US" sz="1800" b="1">
                <a:solidFill>
                  <a:srgbClr val="FFFFFF"/>
                </a:solidFill>
              </a:rPr>
              <a:t>The smiles that win, the tints that glow,</a:t>
            </a:r>
          </a:p>
          <a:p>
            <a:pPr eaLnBrk="1" fontAlgn="base" hangingPunct="1">
              <a:spcBef>
                <a:spcPct val="0"/>
              </a:spcBef>
              <a:spcAft>
                <a:spcPct val="0"/>
              </a:spcAft>
            </a:pPr>
            <a:r>
              <a:rPr lang="en-US" altLang="en-US" sz="1800" b="1">
                <a:solidFill>
                  <a:srgbClr val="FFFFFF"/>
                </a:solidFill>
              </a:rPr>
              <a:t>	But tell of days in goodness spent,</a:t>
            </a:r>
          </a:p>
          <a:p>
            <a:pPr eaLnBrk="1" fontAlgn="base" hangingPunct="1">
              <a:spcBef>
                <a:spcPct val="0"/>
              </a:spcBef>
              <a:spcAft>
                <a:spcPct val="0"/>
              </a:spcAft>
            </a:pPr>
            <a:r>
              <a:rPr lang="en-US" altLang="en-US" sz="1800" b="1">
                <a:solidFill>
                  <a:srgbClr val="FFFFFF"/>
                </a:solidFill>
              </a:rPr>
              <a:t>A mind at peace with all below,</a:t>
            </a:r>
          </a:p>
          <a:p>
            <a:pPr eaLnBrk="1" fontAlgn="base" hangingPunct="1">
              <a:spcBef>
                <a:spcPct val="0"/>
              </a:spcBef>
              <a:spcAft>
                <a:spcPct val="0"/>
              </a:spcAft>
            </a:pPr>
            <a:r>
              <a:rPr lang="en-US" altLang="en-US" sz="1800" b="1">
                <a:solidFill>
                  <a:srgbClr val="FFFFFF"/>
                </a:solidFill>
              </a:rPr>
              <a:t>	A heart whose love is innocent!</a:t>
            </a:r>
            <a:endParaRPr lang="en-US" altLang="en-US" sz="1800">
              <a:solidFill>
                <a:srgbClr val="FFFFFF"/>
              </a:solidFill>
            </a:endParaRPr>
          </a:p>
        </p:txBody>
      </p:sp>
      <p:sp>
        <p:nvSpPr>
          <p:cNvPr id="20491" name="AutoShape 11"/>
          <p:cNvSpPr>
            <a:spLocks/>
          </p:cNvSpPr>
          <p:nvPr/>
        </p:nvSpPr>
        <p:spPr bwMode="auto">
          <a:xfrm>
            <a:off x="7772400" y="419100"/>
            <a:ext cx="2590800" cy="2019300"/>
          </a:xfrm>
          <a:prstGeom prst="borderCallout1">
            <a:avLst>
              <a:gd name="adj1" fmla="val 5662"/>
              <a:gd name="adj2" fmla="val -2940"/>
              <a:gd name="adj3" fmla="val 20755"/>
              <a:gd name="adj4" fmla="val -38236"/>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fontAlgn="base">
              <a:spcBef>
                <a:spcPct val="0"/>
              </a:spcBef>
              <a:spcAft>
                <a:spcPct val="0"/>
              </a:spcAft>
              <a:defRPr/>
            </a:pPr>
            <a:r>
              <a:rPr lang="en-US" b="1">
                <a:solidFill>
                  <a:srgbClr val="000000"/>
                </a:solidFill>
              </a:rPr>
              <a:t>Reading this poem out loud makes the rhythm evident.  Which syllables are more pronounced?  Which are naturally softer?</a:t>
            </a:r>
          </a:p>
        </p:txBody>
      </p:sp>
      <p:sp>
        <p:nvSpPr>
          <p:cNvPr id="20492" name="AutoShape 12"/>
          <p:cNvSpPr>
            <a:spLocks/>
          </p:cNvSpPr>
          <p:nvPr/>
        </p:nvSpPr>
        <p:spPr bwMode="auto">
          <a:xfrm>
            <a:off x="7696200" y="2933700"/>
            <a:ext cx="2590800" cy="952500"/>
          </a:xfrm>
          <a:prstGeom prst="borderCallout1">
            <a:avLst>
              <a:gd name="adj1" fmla="val 12000"/>
              <a:gd name="adj2" fmla="val -2940"/>
              <a:gd name="adj3" fmla="val 12000"/>
              <a:gd name="adj4" fmla="val -35296"/>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fontAlgn="base">
              <a:spcBef>
                <a:spcPct val="0"/>
              </a:spcBef>
              <a:spcAft>
                <a:spcPct val="0"/>
              </a:spcAft>
              <a:defRPr/>
            </a:pPr>
            <a:r>
              <a:rPr lang="en-US" b="1">
                <a:solidFill>
                  <a:srgbClr val="000000"/>
                </a:solidFill>
              </a:rPr>
              <a:t>Count the syllables in each line to determine the meter.</a:t>
            </a:r>
          </a:p>
        </p:txBody>
      </p:sp>
      <p:sp>
        <p:nvSpPr>
          <p:cNvPr id="20493" name="Rectangle 13"/>
          <p:cNvSpPr>
            <a:spLocks noChangeArrowheads="1"/>
          </p:cNvSpPr>
          <p:nvPr/>
        </p:nvSpPr>
        <p:spPr bwMode="auto">
          <a:xfrm>
            <a:off x="6858000" y="4876800"/>
            <a:ext cx="35052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a:solidFill>
                <a:srgbClr val="000000"/>
              </a:solidFill>
            </a:endParaRPr>
          </a:p>
        </p:txBody>
      </p:sp>
      <p:sp>
        <p:nvSpPr>
          <p:cNvPr id="20494" name="Text Box 14"/>
          <p:cNvSpPr txBox="1">
            <a:spLocks noChangeArrowheads="1"/>
          </p:cNvSpPr>
          <p:nvPr/>
        </p:nvSpPr>
        <p:spPr bwMode="auto">
          <a:xfrm>
            <a:off x="6858000" y="4953000"/>
            <a:ext cx="3505200" cy="915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defRPr/>
            </a:pPr>
            <a:r>
              <a:rPr lang="en-US" b="1">
                <a:solidFill>
                  <a:srgbClr val="000000"/>
                </a:solidFill>
              </a:rPr>
              <a:t>Examination of this poem reveals that it would be considered </a:t>
            </a:r>
            <a:r>
              <a:rPr lang="en-US" b="1" u="sng">
                <a:solidFill>
                  <a:srgbClr val="000000"/>
                </a:solidFill>
              </a:rPr>
              <a:t>iambic tetrameter</a:t>
            </a:r>
            <a:r>
              <a:rPr lang="en-US" b="1">
                <a:solidFill>
                  <a:srgbClr val="000000"/>
                </a:solidFill>
              </a:rPr>
              <a:t>.</a:t>
            </a:r>
          </a:p>
        </p:txBody>
      </p:sp>
      <p:sp>
        <p:nvSpPr>
          <p:cNvPr id="20495" name="Text Box 15"/>
          <p:cNvSpPr txBox="1">
            <a:spLocks noChangeArrowheads="1"/>
          </p:cNvSpPr>
          <p:nvPr/>
        </p:nvSpPr>
        <p:spPr bwMode="auto">
          <a:xfrm>
            <a:off x="1905000" y="533401"/>
            <a:ext cx="37338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50000"/>
              </a:spcBef>
              <a:spcAft>
                <a:spcPct val="0"/>
              </a:spcAft>
            </a:pPr>
            <a:r>
              <a:rPr lang="en-US" altLang="en-US" sz="3600">
                <a:solidFill>
                  <a:srgbClr val="FFFFFF"/>
                </a:solidFill>
                <a:cs typeface="Arial" panose="020B0604020202020204" pitchFamily="34" charset="0"/>
              </a:rPr>
              <a:t>˘   </a:t>
            </a:r>
            <a:r>
              <a:rPr lang="el-GR" altLang="en-US" sz="3600">
                <a:solidFill>
                  <a:srgbClr val="FFFFFF"/>
                </a:solidFill>
                <a:cs typeface="Arial" panose="020B0604020202020204" pitchFamily="34" charset="0"/>
              </a:rPr>
              <a:t>΄</a:t>
            </a:r>
            <a:r>
              <a:rPr lang="en-US" altLang="en-US" sz="3600">
                <a:solidFill>
                  <a:srgbClr val="FFFFFF"/>
                </a:solidFill>
                <a:cs typeface="Arial" panose="020B0604020202020204" pitchFamily="34" charset="0"/>
              </a:rPr>
              <a:t>   ˘  </a:t>
            </a:r>
            <a:r>
              <a:rPr lang="el-GR" altLang="en-US" sz="3600">
                <a:solidFill>
                  <a:srgbClr val="FFFFFF"/>
                </a:solidFill>
                <a:cs typeface="Arial" panose="020B0604020202020204" pitchFamily="34" charset="0"/>
              </a:rPr>
              <a:t>΄</a:t>
            </a:r>
            <a:r>
              <a:rPr lang="en-US" altLang="en-US" sz="3600">
                <a:solidFill>
                  <a:srgbClr val="FFFFFF"/>
                </a:solidFill>
                <a:cs typeface="Arial" panose="020B0604020202020204" pitchFamily="34" charset="0"/>
              </a:rPr>
              <a:t>  </a:t>
            </a:r>
            <a:r>
              <a:rPr lang="en-US" altLang="en-US" sz="3600">
                <a:solidFill>
                  <a:srgbClr val="FFFFFF"/>
                </a:solidFill>
              </a:rPr>
              <a:t>˘  </a:t>
            </a:r>
            <a:r>
              <a:rPr lang="el-GR" altLang="en-US" sz="3600">
                <a:solidFill>
                  <a:srgbClr val="FFFFFF"/>
                </a:solidFill>
              </a:rPr>
              <a:t>΄</a:t>
            </a:r>
            <a:r>
              <a:rPr lang="en-US" altLang="en-US" sz="3600">
                <a:solidFill>
                  <a:srgbClr val="FFFFFF"/>
                </a:solidFill>
              </a:rPr>
              <a:t>   ˘   </a:t>
            </a:r>
            <a:r>
              <a:rPr lang="el-GR" altLang="en-US" sz="3600">
                <a:solidFill>
                  <a:srgbClr val="FFFFFF"/>
                </a:solidFill>
              </a:rPr>
              <a:t>΄</a:t>
            </a:r>
          </a:p>
          <a:p>
            <a:pPr eaLnBrk="1" fontAlgn="base" hangingPunct="1">
              <a:spcBef>
                <a:spcPct val="50000"/>
              </a:spcBef>
              <a:spcAft>
                <a:spcPct val="0"/>
              </a:spcAft>
            </a:pPr>
            <a:endParaRPr lang="el-GR" altLang="en-US" sz="3600">
              <a:solidFill>
                <a:srgbClr val="FFFFFF"/>
              </a:solidFill>
              <a:cs typeface="Arial" panose="020B0604020202020204" pitchFamily="34" charset="0"/>
            </a:endParaRPr>
          </a:p>
        </p:txBody>
      </p:sp>
      <p:sp>
        <p:nvSpPr>
          <p:cNvPr id="20496" name="Line 16"/>
          <p:cNvSpPr>
            <a:spLocks noChangeShapeType="1"/>
          </p:cNvSpPr>
          <p:nvPr/>
        </p:nvSpPr>
        <p:spPr bwMode="auto">
          <a:xfrm>
            <a:off x="3124200" y="2819400"/>
            <a:ext cx="0" cy="3810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20497" name="Line 17"/>
          <p:cNvSpPr>
            <a:spLocks noChangeShapeType="1"/>
          </p:cNvSpPr>
          <p:nvPr/>
        </p:nvSpPr>
        <p:spPr bwMode="auto">
          <a:xfrm>
            <a:off x="4191000" y="2819400"/>
            <a:ext cx="0" cy="3810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
        <p:nvSpPr>
          <p:cNvPr id="20498" name="Line 18"/>
          <p:cNvSpPr>
            <a:spLocks noChangeShapeType="1"/>
          </p:cNvSpPr>
          <p:nvPr/>
        </p:nvSpPr>
        <p:spPr bwMode="auto">
          <a:xfrm>
            <a:off x="5105400" y="2819400"/>
            <a:ext cx="0" cy="38100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3047574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 calcmode="lin" valueType="num">
                                      <p:cBhvr additive="base">
                                        <p:cTn id="7" dur="500" fill="hold"/>
                                        <p:tgtEl>
                                          <p:spTgt spid="20488"/>
                                        </p:tgtEl>
                                        <p:attrNameLst>
                                          <p:attrName>ppt_x</p:attrName>
                                        </p:attrNameLst>
                                      </p:cBhvr>
                                      <p:tavLst>
                                        <p:tav tm="0">
                                          <p:val>
                                            <p:strVal val="#ppt_x"/>
                                          </p:val>
                                        </p:tav>
                                        <p:tav tm="100000">
                                          <p:val>
                                            <p:strVal val="#ppt_x"/>
                                          </p:val>
                                        </p:tav>
                                      </p:tavLst>
                                    </p:anim>
                                    <p:anim calcmode="lin" valueType="num">
                                      <p:cBhvr additive="base">
                                        <p:cTn id="8"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7"/>
                                        </p:tgtEl>
                                        <p:attrNameLst>
                                          <p:attrName>style.visibility</p:attrName>
                                        </p:attrNameLst>
                                      </p:cBhvr>
                                      <p:to>
                                        <p:strVal val="visible"/>
                                      </p:to>
                                    </p:set>
                                    <p:anim calcmode="lin" valueType="num">
                                      <p:cBhvr additive="base">
                                        <p:cTn id="13" dur="500" fill="hold"/>
                                        <p:tgtEl>
                                          <p:spTgt spid="20487"/>
                                        </p:tgtEl>
                                        <p:attrNameLst>
                                          <p:attrName>ppt_x</p:attrName>
                                        </p:attrNameLst>
                                      </p:cBhvr>
                                      <p:tavLst>
                                        <p:tav tm="0">
                                          <p:val>
                                            <p:strVal val="#ppt_x"/>
                                          </p:val>
                                        </p:tav>
                                        <p:tav tm="100000">
                                          <p:val>
                                            <p:strVal val="#ppt_x"/>
                                          </p:val>
                                        </p:tav>
                                      </p:tavLst>
                                    </p:anim>
                                    <p:anim calcmode="lin" valueType="num">
                                      <p:cBhvr additive="base">
                                        <p:cTn id="14"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90"/>
                                        </p:tgtEl>
                                        <p:attrNameLst>
                                          <p:attrName>style.visibility</p:attrName>
                                        </p:attrNameLst>
                                      </p:cBhvr>
                                      <p:to>
                                        <p:strVal val="visible"/>
                                      </p:to>
                                    </p:set>
                                    <p:anim calcmode="lin" valueType="num">
                                      <p:cBhvr additive="base">
                                        <p:cTn id="19" dur="500" fill="hold"/>
                                        <p:tgtEl>
                                          <p:spTgt spid="20490"/>
                                        </p:tgtEl>
                                        <p:attrNameLst>
                                          <p:attrName>ppt_x</p:attrName>
                                        </p:attrNameLst>
                                      </p:cBhvr>
                                      <p:tavLst>
                                        <p:tav tm="0">
                                          <p:val>
                                            <p:strVal val="#ppt_x"/>
                                          </p:val>
                                        </p:tav>
                                        <p:tav tm="100000">
                                          <p:val>
                                            <p:strVal val="#ppt_x"/>
                                          </p:val>
                                        </p:tav>
                                      </p:tavLst>
                                    </p:anim>
                                    <p:anim calcmode="lin" valueType="num">
                                      <p:cBhvr additive="base">
                                        <p:cTn id="20"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49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49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049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49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49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5" presetClass="entr" presetSubtype="0" fill="hold" grpId="0" nodeType="clickEffect">
                                  <p:stCondLst>
                                    <p:cond delay="0"/>
                                  </p:stCondLst>
                                  <p:childTnLst>
                                    <p:set>
                                      <p:cBhvr>
                                        <p:cTn id="44" dur="1" fill="hold">
                                          <p:stCondLst>
                                            <p:cond delay="0"/>
                                          </p:stCondLst>
                                        </p:cTn>
                                        <p:tgtEl>
                                          <p:spTgt spid="20493"/>
                                        </p:tgtEl>
                                        <p:attrNameLst>
                                          <p:attrName>style.visibility</p:attrName>
                                        </p:attrNameLst>
                                      </p:cBhvr>
                                      <p:to>
                                        <p:strVal val="visible"/>
                                      </p:to>
                                    </p:set>
                                    <p:animEffect transition="in" filter="fade">
                                      <p:cBhvr>
                                        <p:cTn id="45" dur="2000"/>
                                        <p:tgtEl>
                                          <p:spTgt spid="20493"/>
                                        </p:tgtEl>
                                      </p:cBhvr>
                                    </p:animEffect>
                                    <p:anim calcmode="lin" valueType="num">
                                      <p:cBhvr>
                                        <p:cTn id="46" dur="2000" fill="hold"/>
                                        <p:tgtEl>
                                          <p:spTgt spid="20493"/>
                                        </p:tgtEl>
                                        <p:attrNameLst>
                                          <p:attrName>style.rotation</p:attrName>
                                        </p:attrNameLst>
                                      </p:cBhvr>
                                      <p:tavLst>
                                        <p:tav tm="0">
                                          <p:val>
                                            <p:fltVal val="720"/>
                                          </p:val>
                                        </p:tav>
                                        <p:tav tm="100000">
                                          <p:val>
                                            <p:fltVal val="0"/>
                                          </p:val>
                                        </p:tav>
                                      </p:tavLst>
                                    </p:anim>
                                    <p:anim calcmode="lin" valueType="num">
                                      <p:cBhvr>
                                        <p:cTn id="47" dur="2000" fill="hold"/>
                                        <p:tgtEl>
                                          <p:spTgt spid="20493"/>
                                        </p:tgtEl>
                                        <p:attrNameLst>
                                          <p:attrName>ppt_h</p:attrName>
                                        </p:attrNameLst>
                                      </p:cBhvr>
                                      <p:tavLst>
                                        <p:tav tm="0">
                                          <p:val>
                                            <p:fltVal val="0"/>
                                          </p:val>
                                        </p:tav>
                                        <p:tav tm="100000">
                                          <p:val>
                                            <p:strVal val="#ppt_h"/>
                                          </p:val>
                                        </p:tav>
                                      </p:tavLst>
                                    </p:anim>
                                    <p:anim calcmode="lin" valueType="num">
                                      <p:cBhvr>
                                        <p:cTn id="48" dur="2000" fill="hold"/>
                                        <p:tgtEl>
                                          <p:spTgt spid="20493"/>
                                        </p:tgtEl>
                                        <p:attrNameLst>
                                          <p:attrName>ppt_w</p:attrName>
                                        </p:attrNameLst>
                                      </p:cBhvr>
                                      <p:tavLst>
                                        <p:tav tm="0">
                                          <p:val>
                                            <p:fltVal val="0"/>
                                          </p:val>
                                        </p:tav>
                                        <p:tav tm="100000">
                                          <p:val>
                                            <p:strVal val="#ppt_w"/>
                                          </p:val>
                                        </p:tav>
                                      </p:tavLst>
                                    </p:anim>
                                  </p:childTnLst>
                                </p:cTn>
                              </p:par>
                              <p:par>
                                <p:cTn id="49" presetID="35" presetClass="entr" presetSubtype="0" fill="hold" grpId="0" nodeType="withEffect">
                                  <p:stCondLst>
                                    <p:cond delay="0"/>
                                  </p:stCondLst>
                                  <p:childTnLst>
                                    <p:set>
                                      <p:cBhvr>
                                        <p:cTn id="50" dur="1" fill="hold">
                                          <p:stCondLst>
                                            <p:cond delay="0"/>
                                          </p:stCondLst>
                                        </p:cTn>
                                        <p:tgtEl>
                                          <p:spTgt spid="20494"/>
                                        </p:tgtEl>
                                        <p:attrNameLst>
                                          <p:attrName>style.visibility</p:attrName>
                                        </p:attrNameLst>
                                      </p:cBhvr>
                                      <p:to>
                                        <p:strVal val="visible"/>
                                      </p:to>
                                    </p:set>
                                    <p:animEffect transition="in" filter="fade">
                                      <p:cBhvr>
                                        <p:cTn id="51" dur="2000"/>
                                        <p:tgtEl>
                                          <p:spTgt spid="20494"/>
                                        </p:tgtEl>
                                      </p:cBhvr>
                                    </p:animEffect>
                                    <p:anim calcmode="lin" valueType="num">
                                      <p:cBhvr>
                                        <p:cTn id="52" dur="2000" fill="hold"/>
                                        <p:tgtEl>
                                          <p:spTgt spid="20494"/>
                                        </p:tgtEl>
                                        <p:attrNameLst>
                                          <p:attrName>style.rotation</p:attrName>
                                        </p:attrNameLst>
                                      </p:cBhvr>
                                      <p:tavLst>
                                        <p:tav tm="0">
                                          <p:val>
                                            <p:fltVal val="720"/>
                                          </p:val>
                                        </p:tav>
                                        <p:tav tm="100000">
                                          <p:val>
                                            <p:fltVal val="0"/>
                                          </p:val>
                                        </p:tav>
                                      </p:tavLst>
                                    </p:anim>
                                    <p:anim calcmode="lin" valueType="num">
                                      <p:cBhvr>
                                        <p:cTn id="53" dur="2000" fill="hold"/>
                                        <p:tgtEl>
                                          <p:spTgt spid="20494"/>
                                        </p:tgtEl>
                                        <p:attrNameLst>
                                          <p:attrName>ppt_h</p:attrName>
                                        </p:attrNameLst>
                                      </p:cBhvr>
                                      <p:tavLst>
                                        <p:tav tm="0">
                                          <p:val>
                                            <p:fltVal val="0"/>
                                          </p:val>
                                        </p:tav>
                                        <p:tav tm="100000">
                                          <p:val>
                                            <p:strVal val="#ppt_h"/>
                                          </p:val>
                                        </p:tav>
                                      </p:tavLst>
                                    </p:anim>
                                    <p:anim calcmode="lin" valueType="num">
                                      <p:cBhvr>
                                        <p:cTn id="54" dur="2000" fill="hold"/>
                                        <p:tgtEl>
                                          <p:spTgt spid="2049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8" grpId="0"/>
      <p:bldP spid="20490" grpId="0"/>
      <p:bldP spid="20491" grpId="0" animBg="1"/>
      <p:bldP spid="20492" grpId="0" animBg="1"/>
      <p:bldP spid="20493" grpId="0" animBg="1"/>
      <p:bldP spid="20494" grpId="0"/>
      <p:bldP spid="2049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274638"/>
            <a:ext cx="8153400" cy="1782762"/>
          </a:xfrm>
        </p:spPr>
        <p:txBody>
          <a:bodyPr/>
          <a:lstStyle/>
          <a:p>
            <a:pPr eaLnBrk="1" hangingPunct="1">
              <a:defRPr/>
            </a:pPr>
            <a:r>
              <a:rPr lang="en-US" sz="3200">
                <a:solidFill>
                  <a:schemeClr val="bg1"/>
                </a:solidFill>
              </a:rPr>
              <a:t>Now try this one: </a:t>
            </a:r>
            <a:r>
              <a:rPr lang="en-US" sz="3200">
                <a:solidFill>
                  <a:schemeClr val="bg1"/>
                </a:solidFill>
                <a:hlinkClick r:id="rId2"/>
              </a:rPr>
              <a:t>http://www.youtube.com/watch?v=bF1QzjmeYpY</a:t>
            </a:r>
            <a:endParaRPr lang="en-US" sz="3200">
              <a:solidFill>
                <a:schemeClr val="bg1"/>
              </a:solidFill>
            </a:endParaRPr>
          </a:p>
        </p:txBody>
      </p:sp>
      <p:sp>
        <p:nvSpPr>
          <p:cNvPr id="100355" name="Rectangle 3"/>
          <p:cNvSpPr>
            <a:spLocks noGrp="1" noChangeArrowheads="1"/>
          </p:cNvSpPr>
          <p:nvPr>
            <p:ph type="body" idx="1"/>
          </p:nvPr>
        </p:nvSpPr>
        <p:spPr>
          <a:xfrm>
            <a:off x="1981200" y="2286001"/>
            <a:ext cx="8229600" cy="4144963"/>
          </a:xfrm>
        </p:spPr>
        <p:txBody>
          <a:bodyPr/>
          <a:lstStyle/>
          <a:p>
            <a:pPr eaLnBrk="1" hangingPunct="1">
              <a:defRPr/>
            </a:pPr>
            <a:r>
              <a:rPr lang="en-US" smtClean="0">
                <a:solidFill>
                  <a:schemeClr val="bg1"/>
                </a:solidFill>
              </a:rPr>
              <a:t>First, count the syllables.</a:t>
            </a:r>
          </a:p>
          <a:p>
            <a:pPr eaLnBrk="1" hangingPunct="1">
              <a:defRPr/>
            </a:pPr>
            <a:r>
              <a:rPr lang="en-US" smtClean="0">
                <a:solidFill>
                  <a:schemeClr val="bg1"/>
                </a:solidFill>
              </a:rPr>
              <a:t>Second, divide by two.  Remember these groups of two are called feet.</a:t>
            </a:r>
          </a:p>
          <a:p>
            <a:pPr eaLnBrk="1" hangingPunct="1">
              <a:defRPr/>
            </a:pPr>
            <a:r>
              <a:rPr lang="en-US" smtClean="0">
                <a:solidFill>
                  <a:schemeClr val="bg1"/>
                </a:solidFill>
              </a:rPr>
              <a:t>Third, label the meter.</a:t>
            </a:r>
          </a:p>
          <a:p>
            <a:pPr eaLnBrk="1" hangingPunct="1">
              <a:defRPr/>
            </a:pPr>
            <a:r>
              <a:rPr lang="en-US" smtClean="0">
                <a:solidFill>
                  <a:schemeClr val="bg1"/>
                </a:solidFill>
              </a:rPr>
              <a:t>Fourth, listen carefully to the rhythm.  Is it a rising rhythm or a falling rhythm?</a:t>
            </a:r>
          </a:p>
        </p:txBody>
      </p:sp>
    </p:spTree>
    <p:extLst>
      <p:ext uri="{BB962C8B-B14F-4D97-AF65-F5344CB8AC3E}">
        <p14:creationId xmlns:p14="http://schemas.microsoft.com/office/powerpoint/2010/main" val="3523584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Widescreen</PresentationFormat>
  <Paragraphs>85</Paragraphs>
  <Slides>8</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ＭＳ Ｐゴシック</vt:lpstr>
      <vt:lpstr>Apple Butter</vt:lpstr>
      <vt:lpstr>Arial</vt:lpstr>
      <vt:lpstr>Calibri</vt:lpstr>
      <vt:lpstr>Calibri Light</vt:lpstr>
      <vt:lpstr>Ghostwriter</vt:lpstr>
      <vt:lpstr>Impact</vt:lpstr>
      <vt:lpstr>Office Theme</vt:lpstr>
      <vt:lpstr>Default Design</vt:lpstr>
      <vt:lpstr>A more in depth analysis of Rhyme, Rhythm and Meter </vt:lpstr>
      <vt:lpstr>PowerPoint Presentation</vt:lpstr>
      <vt:lpstr>PowerPoint Presentation</vt:lpstr>
      <vt:lpstr>PowerPoint Presentation</vt:lpstr>
      <vt:lpstr>PowerPoint Presentation</vt:lpstr>
      <vt:lpstr>PowerPoint Presentation</vt:lpstr>
      <vt:lpstr>PowerPoint Presentation</vt:lpstr>
      <vt:lpstr>Now try this one: http://www.youtube.com/watch?v=bF1QzjmeYpY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more in depth analysis of Rhyme, Rhythm and Meter </dc:title>
  <dc:creator>Elisa Tortora</dc:creator>
  <cp:lastModifiedBy>Elisa Tortora</cp:lastModifiedBy>
  <cp:revision>1</cp:revision>
  <dcterms:created xsi:type="dcterms:W3CDTF">2017-03-24T15:20:09Z</dcterms:created>
  <dcterms:modified xsi:type="dcterms:W3CDTF">2017-03-24T15:20:24Z</dcterms:modified>
</cp:coreProperties>
</file>