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7" r:id="rId5"/>
    <p:sldId id="261" r:id="rId6"/>
    <p:sldId id="262" r:id="rId7"/>
    <p:sldId id="263" r:id="rId8"/>
    <p:sldId id="271" r:id="rId9"/>
    <p:sldId id="265" r:id="rId10"/>
    <p:sldId id="272" r:id="rId11"/>
    <p:sldId id="266" r:id="rId12"/>
    <p:sldId id="267" r:id="rId13"/>
    <p:sldId id="269" r:id="rId14"/>
    <p:sldId id="270"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D3F1523-61AC-4F30-8D04-7E70DFAA108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22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8C5110-866B-40D6-BB04-2B6BD04DC18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1523-61AC-4F30-8D04-7E70DFAA108F}" type="slidenum">
              <a:rPr lang="en-US" smtClean="0"/>
              <a:t>‹#›</a:t>
            </a:fld>
            <a:endParaRPr lang="en-US"/>
          </a:p>
        </p:txBody>
      </p:sp>
    </p:spTree>
    <p:extLst>
      <p:ext uri="{BB962C8B-B14F-4D97-AF65-F5344CB8AC3E}">
        <p14:creationId xmlns:p14="http://schemas.microsoft.com/office/powerpoint/2010/main" val="27645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83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98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spTree>
    <p:extLst>
      <p:ext uri="{BB962C8B-B14F-4D97-AF65-F5344CB8AC3E}">
        <p14:creationId xmlns:p14="http://schemas.microsoft.com/office/powerpoint/2010/main" val="354231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29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20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32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10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spTree>
    <p:extLst>
      <p:ext uri="{BB962C8B-B14F-4D97-AF65-F5344CB8AC3E}">
        <p14:creationId xmlns:p14="http://schemas.microsoft.com/office/powerpoint/2010/main" val="193903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C5110-866B-40D6-BB04-2B6BD04DC18C}"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1523-61AC-4F30-8D04-7E70DFAA108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4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8C5110-866B-40D6-BB04-2B6BD04DC18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1523-61AC-4F30-8D04-7E70DFAA108F}" type="slidenum">
              <a:rPr lang="en-US" smtClean="0"/>
              <a:t>‹#›</a:t>
            </a:fld>
            <a:endParaRPr lang="en-US"/>
          </a:p>
        </p:txBody>
      </p:sp>
    </p:spTree>
    <p:extLst>
      <p:ext uri="{BB962C8B-B14F-4D97-AF65-F5344CB8AC3E}">
        <p14:creationId xmlns:p14="http://schemas.microsoft.com/office/powerpoint/2010/main" val="388118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8C5110-866B-40D6-BB04-2B6BD04DC18C}"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F1523-61AC-4F30-8D04-7E70DFAA108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69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8C5110-866B-40D6-BB04-2B6BD04DC18C}"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F1523-61AC-4F30-8D04-7E70DFAA10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5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C5110-866B-40D6-BB04-2B6BD04DC18C}"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F1523-61AC-4F30-8D04-7E70DFAA108F}" type="slidenum">
              <a:rPr lang="en-US" smtClean="0"/>
              <a:t>‹#›</a:t>
            </a:fld>
            <a:endParaRPr lang="en-US"/>
          </a:p>
        </p:txBody>
      </p:sp>
    </p:spTree>
    <p:extLst>
      <p:ext uri="{BB962C8B-B14F-4D97-AF65-F5344CB8AC3E}">
        <p14:creationId xmlns:p14="http://schemas.microsoft.com/office/powerpoint/2010/main" val="15124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8C5110-866B-40D6-BB04-2B6BD04DC18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1523-61AC-4F30-8D04-7E70DFAA108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00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8C5110-866B-40D6-BB04-2B6BD04DC18C}"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1523-61AC-4F30-8D04-7E70DFAA108F}" type="slidenum">
              <a:rPr lang="en-US" smtClean="0"/>
              <a:t>‹#›</a:t>
            </a:fld>
            <a:endParaRPr lang="en-US"/>
          </a:p>
        </p:txBody>
      </p:sp>
    </p:spTree>
    <p:extLst>
      <p:ext uri="{BB962C8B-B14F-4D97-AF65-F5344CB8AC3E}">
        <p14:creationId xmlns:p14="http://schemas.microsoft.com/office/powerpoint/2010/main" val="193831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8C5110-866B-40D6-BB04-2B6BD04DC18C}" type="datetimeFigureOut">
              <a:rPr lang="en-US" smtClean="0"/>
              <a:t>10/24/2018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3F1523-61AC-4F30-8D04-7E70DFAA108F}" type="slidenum">
              <a:rPr lang="en-US" smtClean="0"/>
              <a:t>‹#›</a:t>
            </a:fld>
            <a:endParaRPr lang="en-US"/>
          </a:p>
        </p:txBody>
      </p:sp>
    </p:spTree>
    <p:extLst>
      <p:ext uri="{BB962C8B-B14F-4D97-AF65-F5344CB8AC3E}">
        <p14:creationId xmlns:p14="http://schemas.microsoft.com/office/powerpoint/2010/main" val="170328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MY ESSAY</a:t>
            </a:r>
            <a:endParaRPr lang="en-US" dirty="0"/>
          </a:p>
        </p:txBody>
      </p:sp>
      <p:sp>
        <p:nvSpPr>
          <p:cNvPr id="3" name="Subtitle 2"/>
          <p:cNvSpPr>
            <a:spLocks noGrp="1"/>
          </p:cNvSpPr>
          <p:nvPr>
            <p:ph type="subTitle" idx="1"/>
          </p:nvPr>
        </p:nvSpPr>
        <p:spPr/>
        <p:txBody>
          <a:bodyPr/>
          <a:lstStyle/>
          <a:p>
            <a:r>
              <a:rPr lang="en-US" dirty="0" smtClean="0"/>
              <a:t>What you need to do…</a:t>
            </a:r>
            <a:endParaRPr lang="en-US" dirty="0"/>
          </a:p>
        </p:txBody>
      </p:sp>
    </p:spTree>
    <p:extLst>
      <p:ext uri="{BB962C8B-B14F-4D97-AF65-F5344CB8AC3E}">
        <p14:creationId xmlns:p14="http://schemas.microsoft.com/office/powerpoint/2010/main" val="298328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from our Model Essay analysis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 red sentences are the top and bottom buns of your quote sandwich.</a:t>
            </a:r>
          </a:p>
          <a:p>
            <a:r>
              <a:rPr lang="en-US" dirty="0" smtClean="0"/>
              <a:t>The model essay is only meant to help you see what the format of your essay, which is on a different topic, should look like.</a:t>
            </a:r>
          </a:p>
          <a:p>
            <a:endParaRPr lang="en-US" dirty="0"/>
          </a:p>
        </p:txBody>
      </p:sp>
    </p:spTree>
    <p:extLst>
      <p:ext uri="{BB962C8B-B14F-4D97-AF65-F5344CB8AC3E}">
        <p14:creationId xmlns:p14="http://schemas.microsoft.com/office/powerpoint/2010/main" val="169674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Three</a:t>
            </a:r>
            <a:endParaRPr lang="en-US" dirty="0"/>
          </a:p>
        </p:txBody>
      </p:sp>
      <p:sp>
        <p:nvSpPr>
          <p:cNvPr id="3" name="Content Placeholder 2"/>
          <p:cNvSpPr>
            <a:spLocks noGrp="1"/>
          </p:cNvSpPr>
          <p:nvPr>
            <p:ph idx="1"/>
          </p:nvPr>
        </p:nvSpPr>
        <p:spPr/>
        <p:txBody>
          <a:bodyPr/>
          <a:lstStyle/>
          <a:p>
            <a:r>
              <a:rPr lang="en-US" dirty="0" smtClean="0"/>
              <a:t>The format of Paragraph Three is exactly like Paragraph Two.</a:t>
            </a:r>
          </a:p>
          <a:p>
            <a:r>
              <a:rPr lang="en-US" dirty="0" smtClean="0"/>
              <a:t>What do I have to do differently?</a:t>
            </a:r>
          </a:p>
          <a:p>
            <a:r>
              <a:rPr lang="en-US" dirty="0" smtClean="0"/>
              <a:t>Paragraph three talks about a </a:t>
            </a:r>
            <a:r>
              <a:rPr lang="en-US" i="1" dirty="0" smtClean="0">
                <a:solidFill>
                  <a:srgbClr val="FF0000"/>
                </a:solidFill>
              </a:rPr>
              <a:t>different reason </a:t>
            </a:r>
            <a:r>
              <a:rPr lang="en-US" dirty="0" smtClean="0"/>
              <a:t>for why </a:t>
            </a:r>
            <a:r>
              <a:rPr lang="en-US" dirty="0" err="1" smtClean="0"/>
              <a:t>Lyddie</a:t>
            </a:r>
            <a:r>
              <a:rPr lang="en-US" dirty="0" smtClean="0"/>
              <a:t> should or should not sign the Petition.</a:t>
            </a:r>
          </a:p>
          <a:p>
            <a:r>
              <a:rPr lang="en-US" dirty="0" smtClean="0"/>
              <a:t>Paragraph Three uses a </a:t>
            </a:r>
            <a:r>
              <a:rPr lang="en-US" i="1" dirty="0" smtClean="0">
                <a:solidFill>
                  <a:srgbClr val="FF0000"/>
                </a:solidFill>
              </a:rPr>
              <a:t>different quote </a:t>
            </a:r>
            <a:r>
              <a:rPr lang="en-US" dirty="0" smtClean="0"/>
              <a:t>to support your claim, in a new quote sandwich.</a:t>
            </a:r>
            <a:endParaRPr lang="en-US" dirty="0"/>
          </a:p>
        </p:txBody>
      </p:sp>
    </p:spTree>
    <p:extLst>
      <p:ext uri="{BB962C8B-B14F-4D97-AF65-F5344CB8AC3E}">
        <p14:creationId xmlns:p14="http://schemas.microsoft.com/office/powerpoint/2010/main" val="12583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a:t>
            </a:r>
            <a:r>
              <a:rPr lang="en-US" dirty="0" smtClean="0"/>
              <a:t>Four – included in Conclusion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This paragraph has to acknowledge the other side.</a:t>
            </a:r>
          </a:p>
          <a:p>
            <a:r>
              <a:rPr lang="en-US" dirty="0" smtClean="0"/>
              <a:t>That means you have to show that you understand the position of the other side.  You ALSO need to explain why the other side is wrong.</a:t>
            </a:r>
          </a:p>
          <a:p>
            <a:r>
              <a:rPr lang="en-US" dirty="0" smtClean="0"/>
              <a:t>“Although </a:t>
            </a:r>
            <a:r>
              <a:rPr lang="en-US" dirty="0" err="1" smtClean="0"/>
              <a:t>Lyddie</a:t>
            </a:r>
            <a:r>
              <a:rPr lang="en-US" dirty="0" smtClean="0"/>
              <a:t> could get fired or get blacklisted, she should still sign the petition because . . .”</a:t>
            </a:r>
            <a:endParaRPr lang="en-US" dirty="0"/>
          </a:p>
        </p:txBody>
      </p:sp>
    </p:spTree>
    <p:extLst>
      <p:ext uri="{BB962C8B-B14F-4D97-AF65-F5344CB8AC3E}">
        <p14:creationId xmlns:p14="http://schemas.microsoft.com/office/powerpoint/2010/main" val="200428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a:t>
            </a:r>
            <a:r>
              <a:rPr lang="en-US" dirty="0" smtClean="0"/>
              <a:t>FOUR</a:t>
            </a:r>
            <a:r>
              <a:rPr lang="en-US" dirty="0" smtClean="0"/>
              <a:t>, </a:t>
            </a: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Your conclusion wraps up your argument by summarizing what you have already said.</a:t>
            </a:r>
          </a:p>
          <a:p>
            <a:r>
              <a:rPr lang="en-US" dirty="0" smtClean="0"/>
              <a:t>It should include a concluding sentence that uses a concluding word or phrase like, “therefore,” “in conclusion,” or “in summary” before restating your position.</a:t>
            </a:r>
          </a:p>
          <a:p>
            <a:pPr lvl="1"/>
            <a:r>
              <a:rPr lang="en-US" dirty="0" smtClean="0"/>
              <a:t>“In summary, </a:t>
            </a:r>
            <a:r>
              <a:rPr lang="en-US" dirty="0" err="1" smtClean="0"/>
              <a:t>Lyddie</a:t>
            </a:r>
            <a:r>
              <a:rPr lang="en-US" dirty="0" smtClean="0"/>
              <a:t> should sign the petition because she works so much she cannot enjoy life and the health, safety, and environmental conditions are harmful to her health.”</a:t>
            </a:r>
            <a:endParaRPr lang="en-US" dirty="0"/>
          </a:p>
        </p:txBody>
      </p:sp>
    </p:spTree>
    <p:extLst>
      <p:ext uri="{BB962C8B-B14F-4D97-AF65-F5344CB8AC3E}">
        <p14:creationId xmlns:p14="http://schemas.microsoft.com/office/powerpoint/2010/main" val="343226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Concluding Paragraph for the Model Essay</a:t>
            </a:r>
            <a:endParaRPr lang="en-US" dirty="0"/>
          </a:p>
        </p:txBody>
      </p:sp>
      <p:sp>
        <p:nvSpPr>
          <p:cNvPr id="3" name="Content Placeholder 2"/>
          <p:cNvSpPr>
            <a:spLocks noGrp="1"/>
          </p:cNvSpPr>
          <p:nvPr>
            <p:ph idx="1"/>
          </p:nvPr>
        </p:nvSpPr>
        <p:spPr/>
        <p:txBody>
          <a:bodyPr/>
          <a:lstStyle/>
          <a:p>
            <a:pPr marL="0" indent="0">
              <a:buNone/>
            </a:pPr>
            <a:r>
              <a:rPr lang="en-US" dirty="0" smtClean="0"/>
              <a:t>     There are many reasons why it is the right choice for </a:t>
            </a:r>
            <a:r>
              <a:rPr lang="en-US" dirty="0" err="1" smtClean="0"/>
              <a:t>Lyddie</a:t>
            </a:r>
            <a:r>
              <a:rPr lang="en-US" dirty="0" smtClean="0"/>
              <a:t> to go to the mills.  First, at the tavern she is not treated well. She also never sees her family at the tavern because she works very hard.  At the same time, she is paid very poorly, and the small amount money goes to her mother.  At the mills she can earn much more money so that she can help her family, while living in a house with other girls near her own age.  Therefore, going to work in the mills, instead of staying near her family and working at the tavern, is the right choice for </a:t>
            </a:r>
            <a:r>
              <a:rPr lang="en-US" dirty="0" err="1" smtClean="0"/>
              <a:t>Lyddie</a:t>
            </a:r>
            <a:r>
              <a:rPr lang="en-US" dirty="0" smtClean="0"/>
              <a:t>.</a:t>
            </a:r>
            <a:endParaRPr lang="en-US" dirty="0"/>
          </a:p>
        </p:txBody>
      </p:sp>
    </p:spTree>
    <p:extLst>
      <p:ext uri="{BB962C8B-B14F-4D97-AF65-F5344CB8AC3E}">
        <p14:creationId xmlns:p14="http://schemas.microsoft.com/office/powerpoint/2010/main" val="143931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Your Essay</a:t>
            </a:r>
            <a:endParaRPr lang="en-US" dirty="0"/>
          </a:p>
        </p:txBody>
      </p:sp>
      <p:sp>
        <p:nvSpPr>
          <p:cNvPr id="3" name="Content Placeholder 2"/>
          <p:cNvSpPr>
            <a:spLocks noGrp="1"/>
          </p:cNvSpPr>
          <p:nvPr>
            <p:ph idx="1"/>
          </p:nvPr>
        </p:nvSpPr>
        <p:spPr/>
        <p:txBody>
          <a:bodyPr/>
          <a:lstStyle/>
          <a:p>
            <a:r>
              <a:rPr lang="en-US" dirty="0" smtClean="0"/>
              <a:t>You must use 12 point Times New Roman or Calibri font.</a:t>
            </a:r>
          </a:p>
          <a:p>
            <a:r>
              <a:rPr lang="en-US" dirty="0" smtClean="0"/>
              <a:t>You must double space.</a:t>
            </a:r>
          </a:p>
          <a:p>
            <a:r>
              <a:rPr lang="en-US" dirty="0" smtClean="0"/>
              <a:t>You must give your essay a title.</a:t>
            </a:r>
          </a:p>
          <a:p>
            <a:r>
              <a:rPr lang="en-US" dirty="0" smtClean="0"/>
              <a:t>You must take a position to sign or not to sign (YOU choose).</a:t>
            </a:r>
          </a:p>
          <a:p>
            <a:r>
              <a:rPr lang="en-US" dirty="0" smtClean="0"/>
              <a:t>You must include a header with your name and the hour you have ELA.</a:t>
            </a:r>
          </a:p>
          <a:p>
            <a:endParaRPr lang="en-US" dirty="0"/>
          </a:p>
        </p:txBody>
      </p:sp>
    </p:spTree>
    <p:extLst>
      <p:ext uri="{BB962C8B-B14F-4D97-AF65-F5344CB8AC3E}">
        <p14:creationId xmlns:p14="http://schemas.microsoft.com/office/powerpoint/2010/main" val="109972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ESSAY DUE DATE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OCTOBER 31, 2018</a:t>
            </a:r>
            <a:endParaRPr lang="en-US" dirty="0" smtClean="0"/>
          </a:p>
          <a:p>
            <a:pPr marL="0" indent="0" algn="ctr">
              <a:buNone/>
            </a:pPr>
            <a:endParaRPr lang="en-US" dirty="0" smtClean="0"/>
          </a:p>
          <a:p>
            <a:pPr marL="0" indent="0" algn="r">
              <a:buNone/>
            </a:pPr>
            <a:r>
              <a:rPr lang="en-US" i="1" dirty="0" smtClean="0"/>
              <a:t>no exceptions</a:t>
            </a:r>
          </a:p>
        </p:txBody>
      </p:sp>
    </p:spTree>
    <p:extLst>
      <p:ext uri="{BB962C8B-B14F-4D97-AF65-F5344CB8AC3E}">
        <p14:creationId xmlns:p14="http://schemas.microsoft.com/office/powerpoint/2010/main" val="41291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smtClean="0"/>
              <a:t>I can cite several pieces of evidence to support my analysis of a literary text.</a:t>
            </a:r>
          </a:p>
          <a:p>
            <a:r>
              <a:rPr lang="en-US" dirty="0"/>
              <a:t>I can write an argument to support a claim with clear reasons and relevant evidence. </a:t>
            </a:r>
            <a:endParaRPr lang="en-US" dirty="0" smtClean="0"/>
          </a:p>
          <a:p>
            <a:pPr lvl="1"/>
            <a:r>
              <a:rPr lang="en-US" dirty="0" smtClean="0"/>
              <a:t>You have two separate scales for each of these targets because your essay is worth two assessment grades (i.e., two tests)</a:t>
            </a:r>
          </a:p>
          <a:p>
            <a:pPr lvl="1"/>
            <a:r>
              <a:rPr lang="en-US" dirty="0" smtClean="0"/>
              <a:t>Let’s look at them…</a:t>
            </a:r>
            <a:endParaRPr lang="en-US" dirty="0"/>
          </a:p>
        </p:txBody>
      </p:sp>
    </p:spTree>
    <p:extLst>
      <p:ext uri="{BB962C8B-B14F-4D97-AF65-F5344CB8AC3E}">
        <p14:creationId xmlns:p14="http://schemas.microsoft.com/office/powerpoint/2010/main" val="81738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44731358"/>
              </p:ext>
            </p:extLst>
          </p:nvPr>
        </p:nvGraphicFramePr>
        <p:xfrm>
          <a:off x="779929" y="592091"/>
          <a:ext cx="10676965" cy="5700557"/>
        </p:xfrm>
        <a:graphic>
          <a:graphicData uri="http://schemas.openxmlformats.org/drawingml/2006/table">
            <a:tbl>
              <a:tblPr firstRow="1" firstCol="1" bandRow="1">
                <a:tableStyleId>{5C22544A-7EE6-4342-B048-85BDC9FD1C3A}</a:tableStyleId>
              </a:tblPr>
              <a:tblGrid>
                <a:gridCol w="605118">
                  <a:extLst>
                    <a:ext uri="{9D8B030D-6E8A-4147-A177-3AD203B41FA5}">
                      <a16:colId xmlns="" xmlns:a16="http://schemas.microsoft.com/office/drawing/2014/main" val="2813493335"/>
                    </a:ext>
                  </a:extLst>
                </a:gridCol>
                <a:gridCol w="10071847">
                  <a:extLst>
                    <a:ext uri="{9D8B030D-6E8A-4147-A177-3AD203B41FA5}">
                      <a16:colId xmlns="" xmlns:a16="http://schemas.microsoft.com/office/drawing/2014/main" val="3556746894"/>
                    </a:ext>
                  </a:extLst>
                </a:gridCol>
              </a:tblGrid>
              <a:tr h="864729">
                <a:tc gridSpan="2">
                  <a:txBody>
                    <a:bodyPr/>
                    <a:lstStyle/>
                    <a:p>
                      <a:pPr marL="0" marR="0" algn="ctr">
                        <a:lnSpc>
                          <a:spcPct val="115000"/>
                        </a:lnSpc>
                        <a:spcBef>
                          <a:spcPts val="0"/>
                        </a:spcBef>
                        <a:spcAft>
                          <a:spcPts val="0"/>
                        </a:spcAft>
                      </a:pPr>
                      <a:r>
                        <a:rPr lang="en-US" sz="860" baseline="0" dirty="0">
                          <a:solidFill>
                            <a:schemeClr val="tx1"/>
                          </a:solidFill>
                          <a:effectLst/>
                        </a:rPr>
                        <a:t> </a:t>
                      </a:r>
                    </a:p>
                    <a:p>
                      <a:pPr marL="0" marR="0" algn="ctr">
                        <a:lnSpc>
                          <a:spcPct val="115000"/>
                        </a:lnSpc>
                        <a:spcBef>
                          <a:spcPts val="0"/>
                        </a:spcBef>
                        <a:spcAft>
                          <a:spcPts val="0"/>
                        </a:spcAft>
                      </a:pPr>
                      <a:r>
                        <a:rPr lang="en-US" sz="860" baseline="0" dirty="0" smtClean="0">
                          <a:solidFill>
                            <a:schemeClr val="tx1"/>
                          </a:solidFill>
                          <a:effectLst/>
                        </a:rPr>
                        <a:t>Citing Evidence Standard for Literary Text </a:t>
                      </a:r>
                    </a:p>
                    <a:p>
                      <a:pPr marL="0" marR="0" algn="ctr">
                        <a:lnSpc>
                          <a:spcPct val="115000"/>
                        </a:lnSpc>
                        <a:spcBef>
                          <a:spcPts val="0"/>
                        </a:spcBef>
                        <a:spcAft>
                          <a:spcPts val="0"/>
                        </a:spcAft>
                      </a:pPr>
                      <a:endParaRPr lang="en-US" sz="860" baseline="0" dirty="0" smtClean="0">
                        <a:solidFill>
                          <a:schemeClr val="tx1"/>
                        </a:solidFill>
                        <a:effectLst/>
                      </a:endParaRPr>
                    </a:p>
                    <a:p>
                      <a:pPr marL="0" marR="0" algn="ctr">
                        <a:lnSpc>
                          <a:spcPct val="115000"/>
                        </a:lnSpc>
                        <a:spcBef>
                          <a:spcPts val="0"/>
                        </a:spcBef>
                        <a:spcAft>
                          <a:spcPts val="0"/>
                        </a:spcAft>
                      </a:pPr>
                      <a:r>
                        <a:rPr lang="en-US" sz="860" baseline="0" dirty="0" smtClean="0">
                          <a:solidFill>
                            <a:schemeClr val="tx1"/>
                          </a:solidFill>
                          <a:effectLst/>
                        </a:rPr>
                        <a:t>The </a:t>
                      </a:r>
                      <a:r>
                        <a:rPr lang="en-US" sz="860" baseline="0" dirty="0">
                          <a:solidFill>
                            <a:schemeClr val="tx1"/>
                          </a:solidFill>
                          <a:effectLst/>
                        </a:rPr>
                        <a:t>student can cite textual evidence to support analysis of what the text explicitly says as well as inferences that are drawn from the text when answering a question about the given text or proving a point based on what the text says. </a:t>
                      </a:r>
                    </a:p>
                    <a:p>
                      <a:pPr marL="0" marR="0" algn="ctr">
                        <a:lnSpc>
                          <a:spcPct val="115000"/>
                        </a:lnSpc>
                        <a:spcBef>
                          <a:spcPts val="0"/>
                        </a:spcBef>
                        <a:spcAft>
                          <a:spcPts val="0"/>
                        </a:spcAft>
                      </a:pPr>
                      <a:r>
                        <a:rPr lang="en-US" sz="860" baseline="0" dirty="0">
                          <a:solidFill>
                            <a:schemeClr val="tx1"/>
                          </a:solidFill>
                          <a:effectLst/>
                        </a:rPr>
                        <a:t> </a:t>
                      </a:r>
                      <a:endParaRPr lang="en-US" sz="8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111804362"/>
                  </a:ext>
                </a:extLst>
              </a:tr>
              <a:tr h="947565">
                <a:tc>
                  <a:txBody>
                    <a:bodyPr/>
                    <a:lstStyle/>
                    <a:p>
                      <a:pPr marL="0" marR="0">
                        <a:lnSpc>
                          <a:spcPct val="115000"/>
                        </a:lnSpc>
                        <a:spcBef>
                          <a:spcPts val="0"/>
                        </a:spcBef>
                        <a:spcAft>
                          <a:spcPts val="0"/>
                        </a:spcAft>
                      </a:pPr>
                      <a:r>
                        <a:rPr lang="en-US" sz="860" baseline="0" dirty="0" smtClean="0">
                          <a:solidFill>
                            <a:schemeClr val="tx1"/>
                          </a:solidFill>
                          <a:effectLst/>
                        </a:rPr>
                        <a:t> Score 4.0</a:t>
                      </a:r>
                      <a:endParaRPr lang="en-US" sz="8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solidFill>
                      <a:schemeClr val="bg1">
                        <a:lumMod val="95000"/>
                      </a:schemeClr>
                    </a:solidFill>
                  </a:tcPr>
                </a:tc>
                <a:tc>
                  <a:txBody>
                    <a:bodyPr/>
                    <a:lstStyle/>
                    <a:p>
                      <a:pPr marL="0" marR="0">
                        <a:lnSpc>
                          <a:spcPct val="115000"/>
                        </a:lnSpc>
                        <a:spcBef>
                          <a:spcPts val="0"/>
                        </a:spcBef>
                        <a:spcAft>
                          <a:spcPts val="0"/>
                        </a:spcAft>
                      </a:pPr>
                      <a:r>
                        <a:rPr lang="en-US" sz="860" baseline="0" dirty="0">
                          <a:effectLst/>
                        </a:rPr>
                        <a:t>The student can provide in-depth inferences and analysis, that goes beyond a basic explanation, of what was written in the text by citing evidence correctly when answering a specific question from the text:</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Student is able to cite several examples of textual evidence, each piece of evidence supports a unique aspect of the text (i.e. two to three pieces of textual evidence for each)</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 student makes  connections to other academic coursework or connections to other pieces of literature and/or informational text in order to support their analysis of a given text</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 inferences provide concrete citing of information as to why they came to their conclusion</a:t>
                      </a:r>
                      <a:endParaRPr lang="en-US" sz="86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tc>
                <a:extLst>
                  <a:ext uri="{0D108BD9-81ED-4DB2-BD59-A6C34878D82A}">
                    <a16:rowId xmlns="" xmlns:a16="http://schemas.microsoft.com/office/drawing/2014/main" val="2672674063"/>
                  </a:ext>
                </a:extLst>
              </a:tr>
              <a:tr h="947565">
                <a:tc>
                  <a:txBody>
                    <a:bodyPr/>
                    <a:lstStyle/>
                    <a:p>
                      <a:pPr marL="0" marR="0">
                        <a:lnSpc>
                          <a:spcPct val="115000"/>
                        </a:lnSpc>
                        <a:spcBef>
                          <a:spcPts val="0"/>
                        </a:spcBef>
                        <a:spcAft>
                          <a:spcPts val="0"/>
                        </a:spcAft>
                      </a:pPr>
                      <a:endParaRPr lang="en-US" sz="860" baseline="0" dirty="0">
                        <a:solidFill>
                          <a:schemeClr val="tx1"/>
                        </a:solidFill>
                        <a:effectLst/>
                      </a:endParaRPr>
                    </a:p>
                    <a:p>
                      <a:pPr marL="0" marR="0">
                        <a:lnSpc>
                          <a:spcPct val="115000"/>
                        </a:lnSpc>
                        <a:spcBef>
                          <a:spcPts val="0"/>
                        </a:spcBef>
                        <a:spcAft>
                          <a:spcPts val="0"/>
                        </a:spcAft>
                      </a:pPr>
                      <a:r>
                        <a:rPr lang="en-US" sz="860" baseline="0" dirty="0" smtClean="0">
                          <a:solidFill>
                            <a:schemeClr val="tx1"/>
                          </a:solidFill>
                          <a:effectLst/>
                        </a:rPr>
                        <a:t>Score 3.o</a:t>
                      </a:r>
                      <a:endParaRPr lang="en-US" sz="8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solidFill>
                      <a:schemeClr val="bg1">
                        <a:lumMod val="95000"/>
                      </a:schemeClr>
                    </a:solidFill>
                  </a:tcPr>
                </a:tc>
                <a:tc>
                  <a:txBody>
                    <a:bodyPr/>
                    <a:lstStyle/>
                    <a:p>
                      <a:pPr marL="0" marR="0">
                        <a:lnSpc>
                          <a:spcPct val="115000"/>
                        </a:lnSpc>
                        <a:spcBef>
                          <a:spcPts val="0"/>
                        </a:spcBef>
                        <a:spcAft>
                          <a:spcPts val="0"/>
                        </a:spcAft>
                      </a:pPr>
                      <a:r>
                        <a:rPr lang="en-US" sz="860" baseline="0" dirty="0">
                          <a:effectLst/>
                        </a:rPr>
                        <a:t>The student can cite textual evidence to support analysis of what the text explicitly says as well as make inferences that are drawn from the text when answering a specific question from the text:</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 textual evidence is cited appropriately</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 analysis is complete</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 inferences are well constructed.</a:t>
                      </a:r>
                    </a:p>
                    <a:p>
                      <a:pPr marL="457200" marR="0">
                        <a:lnSpc>
                          <a:spcPct val="115000"/>
                        </a:lnSpc>
                        <a:spcBef>
                          <a:spcPts val="0"/>
                        </a:spcBef>
                        <a:spcAft>
                          <a:spcPts val="0"/>
                        </a:spcAft>
                      </a:pPr>
                      <a:r>
                        <a:rPr lang="en-US" sz="860" baseline="0" dirty="0">
                          <a:effectLst/>
                        </a:rPr>
                        <a:t> </a:t>
                      </a:r>
                    </a:p>
                    <a:p>
                      <a:pPr marL="457200" marR="0">
                        <a:lnSpc>
                          <a:spcPct val="115000"/>
                        </a:lnSpc>
                        <a:spcBef>
                          <a:spcPts val="0"/>
                        </a:spcBef>
                        <a:spcAft>
                          <a:spcPts val="0"/>
                        </a:spcAft>
                      </a:pPr>
                      <a:r>
                        <a:rPr lang="en-US" sz="860" baseline="0" dirty="0">
                          <a:effectLst/>
                        </a:rPr>
                        <a:t> </a:t>
                      </a:r>
                      <a:endParaRPr lang="en-US" sz="86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tc>
                <a:extLst>
                  <a:ext uri="{0D108BD9-81ED-4DB2-BD59-A6C34878D82A}">
                    <a16:rowId xmlns="" xmlns:a16="http://schemas.microsoft.com/office/drawing/2014/main" val="3276776518"/>
                  </a:ext>
                </a:extLst>
              </a:tr>
              <a:tr h="1410265">
                <a:tc>
                  <a:txBody>
                    <a:bodyPr/>
                    <a:lstStyle/>
                    <a:p>
                      <a:pPr marL="0" marR="0">
                        <a:lnSpc>
                          <a:spcPct val="115000"/>
                        </a:lnSpc>
                        <a:spcBef>
                          <a:spcPts val="0"/>
                        </a:spcBef>
                        <a:spcAft>
                          <a:spcPts val="0"/>
                        </a:spcAft>
                      </a:pPr>
                      <a:r>
                        <a:rPr lang="en-US" sz="860" baseline="0" dirty="0" smtClean="0">
                          <a:solidFill>
                            <a:schemeClr val="tx1"/>
                          </a:solidFill>
                          <a:effectLst/>
                        </a:rPr>
                        <a:t>Score 2.0</a:t>
                      </a:r>
                      <a:endParaRPr lang="en-US" sz="8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solidFill>
                      <a:schemeClr val="bg1">
                        <a:lumMod val="95000"/>
                      </a:schemeClr>
                    </a:solidFill>
                  </a:tcPr>
                </a:tc>
                <a:tc>
                  <a:txBody>
                    <a:bodyPr/>
                    <a:lstStyle/>
                    <a:p>
                      <a:pPr marL="0" marR="0">
                        <a:lnSpc>
                          <a:spcPct val="115000"/>
                        </a:lnSpc>
                        <a:spcBef>
                          <a:spcPts val="0"/>
                        </a:spcBef>
                        <a:spcAft>
                          <a:spcPts val="0"/>
                        </a:spcAft>
                      </a:pPr>
                      <a:r>
                        <a:rPr lang="en-US" sz="860" baseline="0" dirty="0">
                          <a:effectLst/>
                        </a:rPr>
                        <a:t>The student recognizes and recalls the process of citing evidence however:</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They provided simple details with or without accurate support from the text  when answering a specific question from the text</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The textual evidence may not have been cited appropriately or it was used incorrectly</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Simple inferences are attempted yet are vague and lack textual support</a:t>
                      </a:r>
                      <a:endParaRPr lang="en-US" sz="86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tc>
                <a:extLst>
                  <a:ext uri="{0D108BD9-81ED-4DB2-BD59-A6C34878D82A}">
                    <a16:rowId xmlns="" xmlns:a16="http://schemas.microsoft.com/office/drawing/2014/main" val="4035309468"/>
                  </a:ext>
                </a:extLst>
              </a:tr>
              <a:tr h="1490668">
                <a:tc>
                  <a:txBody>
                    <a:bodyPr/>
                    <a:lstStyle/>
                    <a:p>
                      <a:pPr marL="0" marR="0">
                        <a:lnSpc>
                          <a:spcPct val="115000"/>
                        </a:lnSpc>
                        <a:spcBef>
                          <a:spcPts val="0"/>
                        </a:spcBef>
                        <a:spcAft>
                          <a:spcPts val="0"/>
                        </a:spcAft>
                      </a:pPr>
                      <a:r>
                        <a:rPr lang="en-US" sz="860" baseline="0" dirty="0" smtClean="0">
                          <a:solidFill>
                            <a:schemeClr val="tx1"/>
                          </a:solidFill>
                          <a:effectLst/>
                        </a:rPr>
                        <a:t>Score 1.0</a:t>
                      </a:r>
                      <a:endParaRPr lang="en-US" sz="8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solidFill>
                      <a:schemeClr val="bg1">
                        <a:lumMod val="95000"/>
                      </a:schemeClr>
                    </a:solidFill>
                  </a:tcPr>
                </a:tc>
                <a:tc>
                  <a:txBody>
                    <a:bodyPr/>
                    <a:lstStyle/>
                    <a:p>
                      <a:pPr marL="0" marR="0">
                        <a:lnSpc>
                          <a:spcPct val="115000"/>
                        </a:lnSpc>
                        <a:spcBef>
                          <a:spcPts val="0"/>
                        </a:spcBef>
                        <a:spcAft>
                          <a:spcPts val="0"/>
                        </a:spcAft>
                      </a:pPr>
                      <a:r>
                        <a:rPr lang="en-US" sz="860" baseline="0" dirty="0">
                          <a:effectLst/>
                        </a:rPr>
                        <a:t>The student:</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 With help the student attempts to analyze (discover meaning of a text) through detailed examination of the text to answer a question from that text</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is not able to cite correct text or analyze the text correctly</a:t>
                      </a:r>
                    </a:p>
                    <a:p>
                      <a:pPr marL="342900" marR="0" lvl="0" indent="-342900">
                        <a:lnSpc>
                          <a:spcPct val="115000"/>
                        </a:lnSpc>
                        <a:spcBef>
                          <a:spcPts val="0"/>
                        </a:spcBef>
                        <a:spcAft>
                          <a:spcPts val="0"/>
                        </a:spcAft>
                        <a:buFont typeface="Symbol" panose="05050102010706020507" pitchFamily="18" charset="2"/>
                        <a:buChar char=""/>
                      </a:pPr>
                      <a:r>
                        <a:rPr lang="en-US" sz="860" baseline="0" dirty="0">
                          <a:effectLst/>
                        </a:rPr>
                        <a:t>is not able to make correct inferences (make your own conclusions) based on the text, with or without text support</a:t>
                      </a:r>
                      <a:endParaRPr lang="en-US" sz="86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094" marR="37094" marT="0" marB="0"/>
                </a:tc>
                <a:extLst>
                  <a:ext uri="{0D108BD9-81ED-4DB2-BD59-A6C34878D82A}">
                    <a16:rowId xmlns="" xmlns:a16="http://schemas.microsoft.com/office/drawing/2014/main" val="1355331443"/>
                  </a:ext>
                </a:extLst>
              </a:tr>
            </a:tbl>
          </a:graphicData>
        </a:graphic>
      </p:graphicFrame>
      <p:sp>
        <p:nvSpPr>
          <p:cNvPr id="6" name="5-Point Star 5"/>
          <p:cNvSpPr/>
          <p:nvPr/>
        </p:nvSpPr>
        <p:spPr>
          <a:xfrm>
            <a:off x="904502" y="2831026"/>
            <a:ext cx="386416" cy="412237"/>
          </a:xfrm>
          <a:prstGeom prst="star5">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p>
        </p:txBody>
      </p:sp>
      <p:sp>
        <p:nvSpPr>
          <p:cNvPr id="7" name="Rectangle 3"/>
          <p:cNvSpPr>
            <a:spLocks noChangeArrowheads="1"/>
          </p:cNvSpPr>
          <p:nvPr/>
        </p:nvSpPr>
        <p:spPr bwMode="auto">
          <a:xfrm>
            <a:off x="3713163" y="2557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3713163" y="3014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2952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essay must contain </a:t>
            </a:r>
            <a:r>
              <a:rPr lang="en-US" dirty="0" smtClean="0"/>
              <a:t>FOUR </a:t>
            </a:r>
            <a:r>
              <a:rPr lang="en-US" dirty="0" smtClean="0"/>
              <a:t>paragraphs</a:t>
            </a:r>
            <a:endParaRPr lang="en-US" dirty="0"/>
          </a:p>
        </p:txBody>
      </p:sp>
      <p:sp>
        <p:nvSpPr>
          <p:cNvPr id="3" name="Content Placeholder 2"/>
          <p:cNvSpPr>
            <a:spLocks noGrp="1"/>
          </p:cNvSpPr>
          <p:nvPr>
            <p:ph idx="1"/>
          </p:nvPr>
        </p:nvSpPr>
        <p:spPr/>
        <p:txBody>
          <a:bodyPr/>
          <a:lstStyle/>
          <a:p>
            <a:r>
              <a:rPr lang="en-US" dirty="0" smtClean="0"/>
              <a:t>Paragraph One is the Introduction</a:t>
            </a:r>
          </a:p>
          <a:p>
            <a:r>
              <a:rPr lang="en-US" dirty="0" smtClean="0"/>
              <a:t>It must restate the question prompt, “Should </a:t>
            </a:r>
            <a:r>
              <a:rPr lang="en-US" dirty="0" err="1" smtClean="0"/>
              <a:t>Lyddie</a:t>
            </a:r>
            <a:r>
              <a:rPr lang="en-US" dirty="0" smtClean="0"/>
              <a:t> sign the petition to change working conditions at the factory? </a:t>
            </a:r>
          </a:p>
          <a:p>
            <a:pPr lvl="1"/>
            <a:r>
              <a:rPr lang="en-US" dirty="0" smtClean="0"/>
              <a:t>Remember that restating the prompt is the “R” and “A” of RACE, the format for your essay.</a:t>
            </a:r>
            <a:endParaRPr lang="en-US" dirty="0"/>
          </a:p>
          <a:p>
            <a:pPr lvl="1"/>
            <a:r>
              <a:rPr lang="en-US" dirty="0" smtClean="0"/>
              <a:t>Your introduction should identify two reasons she should AND include a reference to a counter claim from the opposing position.</a:t>
            </a:r>
          </a:p>
        </p:txBody>
      </p:sp>
    </p:spTree>
    <p:extLst>
      <p:ext uri="{BB962C8B-B14F-4D97-AF65-F5344CB8AC3E}">
        <p14:creationId xmlns:p14="http://schemas.microsoft.com/office/powerpoint/2010/main" val="30176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Essay Introduction (p 18-19 of your student packets)</a:t>
            </a:r>
            <a:endParaRPr lang="en-US" dirty="0"/>
          </a:p>
        </p:txBody>
      </p:sp>
      <p:sp>
        <p:nvSpPr>
          <p:cNvPr id="3" name="Content Placeholder 2"/>
          <p:cNvSpPr>
            <a:spLocks noGrp="1"/>
          </p:cNvSpPr>
          <p:nvPr>
            <p:ph idx="1"/>
          </p:nvPr>
        </p:nvSpPr>
        <p:spPr/>
        <p:txBody>
          <a:bodyPr>
            <a:normAutofit/>
          </a:bodyPr>
          <a:lstStyle/>
          <a:p>
            <a:pPr marL="0" indent="0">
              <a:buNone/>
            </a:pPr>
            <a:r>
              <a:rPr lang="en-US" sz="1900" dirty="0" smtClean="0"/>
              <a:t>     In Katherine Patterson’s novel, </a:t>
            </a:r>
            <a:r>
              <a:rPr lang="en-US" sz="1900" dirty="0" err="1" smtClean="0"/>
              <a:t>Lyddie</a:t>
            </a:r>
            <a:r>
              <a:rPr lang="en-US" sz="1900" dirty="0" smtClean="0"/>
              <a:t>, the main character faces several difficult decisions as she tries to take care of her family after her father disappears from their small mountain farm in Vermont.  When there is not enough food, her mother and younger sisters go to an uncle’s house, while </a:t>
            </a:r>
            <a:r>
              <a:rPr lang="en-US" sz="1900" dirty="0" err="1" smtClean="0"/>
              <a:t>Lyddie</a:t>
            </a:r>
            <a:r>
              <a:rPr lang="en-US" sz="1900" dirty="0" smtClean="0"/>
              <a:t> and her brother spend a winter alone on the farm trying to keep it so the family can come home one day.  In the spring, </a:t>
            </a:r>
            <a:r>
              <a:rPr lang="en-US" sz="1900" dirty="0" err="1" smtClean="0"/>
              <a:t>Lyddie</a:t>
            </a:r>
            <a:r>
              <a:rPr lang="en-US" sz="1900" dirty="0" smtClean="0"/>
              <a:t> and Charlie have to leave also.  He is apprenticed to a miller, and she takes a job at a local tavern.  Eventually, she starts thinking about going south to Lowell, Massachusetts, to work in the textile mills.  Some would say that this is a foolish move for </a:t>
            </a:r>
            <a:r>
              <a:rPr lang="en-US" sz="1900" dirty="0" err="1" smtClean="0"/>
              <a:t>Lyddie</a:t>
            </a:r>
            <a:r>
              <a:rPr lang="en-US" sz="1900" dirty="0" smtClean="0"/>
              <a:t> because it takes her far away from the home and family she loves.  </a:t>
            </a:r>
            <a:r>
              <a:rPr lang="en-US" sz="1900" dirty="0" smtClean="0">
                <a:solidFill>
                  <a:srgbClr val="FF0000"/>
                </a:solidFill>
              </a:rPr>
              <a:t>This is the right decision for her to make because by leaving she at least stands a chance of improving her situation and making enough money to buy back the farm.</a:t>
            </a:r>
            <a:endParaRPr lang="en-US" sz="1900" dirty="0">
              <a:solidFill>
                <a:srgbClr val="FF0000"/>
              </a:solidFill>
            </a:endParaRPr>
          </a:p>
        </p:txBody>
      </p:sp>
    </p:spTree>
    <p:extLst>
      <p:ext uri="{BB962C8B-B14F-4D97-AF65-F5344CB8AC3E}">
        <p14:creationId xmlns:p14="http://schemas.microsoft.com/office/powerpoint/2010/main" val="239027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from our Model Essay analysis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red sentence is the sentence that restates and answers the question.</a:t>
            </a:r>
          </a:p>
          <a:p>
            <a:r>
              <a:rPr lang="en-US" dirty="0" smtClean="0"/>
              <a:t>The model essay is only meant to help you see what the format of your essay, which is on a different topic, should look like.</a:t>
            </a:r>
          </a:p>
          <a:p>
            <a:endParaRPr lang="en-US" dirty="0"/>
          </a:p>
        </p:txBody>
      </p:sp>
    </p:spTree>
    <p:extLst>
      <p:ext uri="{BB962C8B-B14F-4D97-AF65-F5344CB8AC3E}">
        <p14:creationId xmlns:p14="http://schemas.microsoft.com/office/powerpoint/2010/main" val="331443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Paragraph Two</a:t>
            </a:r>
            <a:endParaRPr lang="en-US" dirty="0"/>
          </a:p>
        </p:txBody>
      </p:sp>
      <p:sp>
        <p:nvSpPr>
          <p:cNvPr id="3" name="Content Placeholder 2"/>
          <p:cNvSpPr>
            <a:spLocks noGrp="1"/>
          </p:cNvSpPr>
          <p:nvPr>
            <p:ph idx="1"/>
          </p:nvPr>
        </p:nvSpPr>
        <p:spPr/>
        <p:txBody>
          <a:bodyPr/>
          <a:lstStyle/>
          <a:p>
            <a:r>
              <a:rPr lang="en-US" dirty="0" smtClean="0"/>
              <a:t>You need to have a topic sentence that connects the answer to your question to the paragraph.</a:t>
            </a:r>
          </a:p>
          <a:p>
            <a:r>
              <a:rPr lang="en-US" dirty="0" smtClean="0"/>
              <a:t>In other words, the paragraph will remind the reader of your position (she should or should not sign the petition) and state at least ONE reason, in your own words, about why she should.</a:t>
            </a:r>
          </a:p>
          <a:p>
            <a:r>
              <a:rPr lang="en-US" dirty="0" smtClean="0"/>
              <a:t>“</a:t>
            </a:r>
            <a:r>
              <a:rPr lang="en-US" dirty="0" err="1" smtClean="0"/>
              <a:t>Lyddie</a:t>
            </a:r>
            <a:r>
              <a:rPr lang="en-US" dirty="0" smtClean="0"/>
              <a:t> should sign the petition to change the working conditions in the factory because the hours that she works are too long.”</a:t>
            </a:r>
            <a:endParaRPr lang="en-US" dirty="0"/>
          </a:p>
        </p:txBody>
      </p:sp>
    </p:spTree>
    <p:extLst>
      <p:ext uri="{BB962C8B-B14F-4D97-AF65-F5344CB8AC3E}">
        <p14:creationId xmlns:p14="http://schemas.microsoft.com/office/powerpoint/2010/main" val="342237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Evidence</a:t>
            </a:r>
            <a:endParaRPr lang="en-US" dirty="0"/>
          </a:p>
        </p:txBody>
      </p:sp>
      <p:sp>
        <p:nvSpPr>
          <p:cNvPr id="3" name="Content Placeholder 2"/>
          <p:cNvSpPr>
            <a:spLocks noGrp="1"/>
          </p:cNvSpPr>
          <p:nvPr>
            <p:ph idx="1"/>
          </p:nvPr>
        </p:nvSpPr>
        <p:spPr/>
        <p:txBody>
          <a:bodyPr/>
          <a:lstStyle/>
          <a:p>
            <a:r>
              <a:rPr lang="en-US" dirty="0" smtClean="0"/>
              <a:t>Paragraph Two MUST contain </a:t>
            </a:r>
            <a:r>
              <a:rPr lang="en-US" dirty="0" smtClean="0">
                <a:solidFill>
                  <a:srgbClr val="FF0000"/>
                </a:solidFill>
              </a:rPr>
              <a:t>at least one quote sandwich</a:t>
            </a:r>
            <a:r>
              <a:rPr lang="en-US" dirty="0" smtClean="0"/>
              <a:t>…</a:t>
            </a:r>
          </a:p>
          <a:p>
            <a:r>
              <a:rPr lang="en-US" dirty="0"/>
              <a:t>The top bun is your context and set up, which INCLUDES your topic sentence</a:t>
            </a:r>
            <a:r>
              <a:rPr lang="en-US" dirty="0" smtClean="0"/>
              <a:t>.</a:t>
            </a:r>
          </a:p>
          <a:p>
            <a:r>
              <a:rPr lang="en-US" dirty="0" smtClean="0"/>
              <a:t>The middle is your quote, WITH quotation marks and a page number. “”(p.)</a:t>
            </a:r>
            <a:endParaRPr lang="en-US" dirty="0"/>
          </a:p>
          <a:p>
            <a:r>
              <a:rPr lang="en-US" dirty="0"/>
              <a:t>The bottom bun explains your quote AND how that quote supports your topic sentence.</a:t>
            </a:r>
          </a:p>
          <a:p>
            <a:endParaRPr lang="en-US" dirty="0" smtClean="0"/>
          </a:p>
        </p:txBody>
      </p:sp>
    </p:spTree>
    <p:extLst>
      <p:ext uri="{BB962C8B-B14F-4D97-AF65-F5344CB8AC3E}">
        <p14:creationId xmlns:p14="http://schemas.microsoft.com/office/powerpoint/2010/main" val="76379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Quote Sandwich from the Model Essay</a:t>
            </a:r>
            <a:endParaRPr lang="en-US" dirty="0"/>
          </a:p>
        </p:txBody>
      </p:sp>
      <p:sp>
        <p:nvSpPr>
          <p:cNvPr id="3" name="Content Placeholder 2"/>
          <p:cNvSpPr>
            <a:spLocks noGrp="1"/>
          </p:cNvSpPr>
          <p:nvPr>
            <p:ph idx="1"/>
          </p:nvPr>
        </p:nvSpPr>
        <p:spPr>
          <a:xfrm>
            <a:off x="1295401" y="2556932"/>
            <a:ext cx="9601196" cy="3379634"/>
          </a:xfrm>
        </p:spPr>
        <p:txBody>
          <a:bodyPr>
            <a:noAutofit/>
          </a:bodyPr>
          <a:lstStyle/>
          <a:p>
            <a:pPr marL="0" indent="0">
              <a:buNone/>
            </a:pPr>
            <a:r>
              <a:rPr lang="en-US" sz="1830" dirty="0" smtClean="0">
                <a:solidFill>
                  <a:srgbClr val="C00000"/>
                </a:solidFill>
              </a:rPr>
              <a:t>One of the reasons that </a:t>
            </a:r>
            <a:r>
              <a:rPr lang="en-US" sz="1830" dirty="0" err="1" smtClean="0">
                <a:solidFill>
                  <a:srgbClr val="C00000"/>
                </a:solidFill>
              </a:rPr>
              <a:t>Lyddie</a:t>
            </a:r>
            <a:r>
              <a:rPr lang="en-US" sz="1830" dirty="0" smtClean="0">
                <a:solidFill>
                  <a:srgbClr val="C00000"/>
                </a:solidFill>
              </a:rPr>
              <a:t> has made the right decision to leave her job at Cutler’s Tavern to go work in the mills is that it will be a better life than the one she is leading at the tavern.  While working at the tavern in Chapter 3, </a:t>
            </a:r>
            <a:r>
              <a:rPr lang="en-US" sz="1830" dirty="0" err="1" smtClean="0">
                <a:solidFill>
                  <a:srgbClr val="C00000"/>
                </a:solidFill>
              </a:rPr>
              <a:t>Lyddie</a:t>
            </a:r>
            <a:r>
              <a:rPr lang="en-US" sz="1830" dirty="0" smtClean="0">
                <a:solidFill>
                  <a:srgbClr val="C00000"/>
                </a:solidFill>
              </a:rPr>
              <a:t> has to endure difficult living conditions.  </a:t>
            </a:r>
            <a:r>
              <a:rPr lang="en-US" sz="1830" dirty="0" smtClean="0"/>
              <a:t>She “slept under the eaves in a windowless passage, which was hot and airless even in late spring.  She was ordered to be late and obliged to rise early for the mistress was determined that no paying guest in the windowed rooms across the narrow passageway should </a:t>
            </a:r>
            <a:r>
              <a:rPr lang="en-US" sz="1830" dirty="0"/>
              <a:t>k</a:t>
            </a:r>
            <a:r>
              <a:rPr lang="en-US" sz="1830" dirty="0" smtClean="0"/>
              <a:t>now that they shared the floor with the kitchen girl. ” (p. 24) </a:t>
            </a:r>
            <a:r>
              <a:rPr lang="en-US" sz="1830" dirty="0" smtClean="0">
                <a:solidFill>
                  <a:srgbClr val="C00000"/>
                </a:solidFill>
              </a:rPr>
              <a:t>This shows that </a:t>
            </a:r>
            <a:r>
              <a:rPr lang="en-US" sz="1830" dirty="0" err="1" smtClean="0">
                <a:solidFill>
                  <a:srgbClr val="C00000"/>
                </a:solidFill>
              </a:rPr>
              <a:t>Lyddie</a:t>
            </a:r>
            <a:r>
              <a:rPr lang="en-US" sz="1830" dirty="0" smtClean="0">
                <a:solidFill>
                  <a:srgbClr val="C00000"/>
                </a:solidFill>
              </a:rPr>
              <a:t> is treated badly, without even a bed to sleep in or a room of her own.  She also works very hard and has no friends or companions.  The only person who notices her is the old cook, who becomes a sort of protector.  Even though </a:t>
            </a:r>
            <a:r>
              <a:rPr lang="en-US" sz="1830" dirty="0" err="1" smtClean="0">
                <a:solidFill>
                  <a:srgbClr val="C00000"/>
                </a:solidFill>
              </a:rPr>
              <a:t>Lyddie</a:t>
            </a:r>
            <a:r>
              <a:rPr lang="en-US" sz="1830" dirty="0" smtClean="0">
                <a:solidFill>
                  <a:srgbClr val="C00000"/>
                </a:solidFill>
              </a:rPr>
              <a:t> is not far from where her brother lives, she only sees him once in the year she works at the taverns and she never sees her mothers and sisters.  Making the decision to go south to Massachusetts in the right one for </a:t>
            </a:r>
            <a:r>
              <a:rPr lang="en-US" sz="1830" dirty="0" err="1" smtClean="0">
                <a:solidFill>
                  <a:srgbClr val="C00000"/>
                </a:solidFill>
              </a:rPr>
              <a:t>Lyddie</a:t>
            </a:r>
            <a:r>
              <a:rPr lang="en-US" sz="1830" dirty="0" smtClean="0">
                <a:solidFill>
                  <a:srgbClr val="C00000"/>
                </a:solidFill>
              </a:rPr>
              <a:t> because her situation at the tavern is harsh and lonely.  Working at the mills offers the possibility of a better life.</a:t>
            </a:r>
            <a:endParaRPr lang="en-US" sz="1830" dirty="0">
              <a:solidFill>
                <a:srgbClr val="C00000"/>
              </a:solidFill>
            </a:endParaRPr>
          </a:p>
        </p:txBody>
      </p:sp>
    </p:spTree>
    <p:extLst>
      <p:ext uri="{BB962C8B-B14F-4D97-AF65-F5344CB8AC3E}">
        <p14:creationId xmlns:p14="http://schemas.microsoft.com/office/powerpoint/2010/main" val="12401990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526</TotalTime>
  <Words>1538</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Garamond</vt:lpstr>
      <vt:lpstr>Symbol</vt:lpstr>
      <vt:lpstr>Times New Roman</vt:lpstr>
      <vt:lpstr>Organic</vt:lpstr>
      <vt:lpstr>WRITING MY ESSAY</vt:lpstr>
      <vt:lpstr>Learning Targets</vt:lpstr>
      <vt:lpstr>PowerPoint Presentation</vt:lpstr>
      <vt:lpstr>Your essay must contain FOUR paragraphs</vt:lpstr>
      <vt:lpstr>Model Essay Introduction (p 18-19 of your student packets)</vt:lpstr>
      <vt:lpstr>Remembering from our Model Essay analysis</vt:lpstr>
      <vt:lpstr>Paragraph Two</vt:lpstr>
      <vt:lpstr>Citing Evidence</vt:lpstr>
      <vt:lpstr>Example Quote Sandwich from the Model Essay</vt:lpstr>
      <vt:lpstr>Remembering from our Model Essay analysis</vt:lpstr>
      <vt:lpstr>Paragraph Three</vt:lpstr>
      <vt:lpstr>Paragraph Four – included in Conclusion</vt:lpstr>
      <vt:lpstr>Paragraph FOUR, Conclusion</vt:lpstr>
      <vt:lpstr>Example Concluding Paragraph for the Model Essay</vt:lpstr>
      <vt:lpstr>Rules for Your Essay</vt:lpstr>
      <vt:lpstr>FINAL ESSAY DUE DATE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MY ESSAY</dc:title>
  <dc:creator>Fazio, Heather</dc:creator>
  <cp:lastModifiedBy>Elisa Tortora</cp:lastModifiedBy>
  <cp:revision>17</cp:revision>
  <dcterms:created xsi:type="dcterms:W3CDTF">2017-02-03T16:49:57Z</dcterms:created>
  <dcterms:modified xsi:type="dcterms:W3CDTF">2018-10-24T18:59:04Z</dcterms:modified>
</cp:coreProperties>
</file>